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81" r:id="rId2"/>
    <p:sldId id="282" r:id="rId3"/>
    <p:sldId id="292" r:id="rId4"/>
    <p:sldId id="257" r:id="rId5"/>
    <p:sldId id="258" r:id="rId6"/>
    <p:sldId id="259" r:id="rId7"/>
    <p:sldId id="260" r:id="rId8"/>
    <p:sldId id="261" r:id="rId9"/>
    <p:sldId id="262" r:id="rId10"/>
    <p:sldId id="263" r:id="rId11"/>
    <p:sldId id="279" r:id="rId12"/>
    <p:sldId id="264" r:id="rId13"/>
    <p:sldId id="280" r:id="rId14"/>
    <p:sldId id="265" r:id="rId15"/>
    <p:sldId id="266" r:id="rId16"/>
    <p:sldId id="267" r:id="rId17"/>
    <p:sldId id="268" r:id="rId18"/>
    <p:sldId id="283" r:id="rId19"/>
    <p:sldId id="269" r:id="rId20"/>
    <p:sldId id="270" r:id="rId21"/>
    <p:sldId id="271" r:id="rId22"/>
    <p:sldId id="272" r:id="rId23"/>
    <p:sldId id="276" r:id="rId24"/>
    <p:sldId id="288" r:id="rId25"/>
    <p:sldId id="273" r:id="rId26"/>
    <p:sldId id="274" r:id="rId27"/>
    <p:sldId id="275" r:id="rId28"/>
    <p:sldId id="293" r:id="rId29"/>
    <p:sldId id="285" r:id="rId30"/>
    <p:sldId id="289" r:id="rId31"/>
    <p:sldId id="290" r:id="rId32"/>
    <p:sldId id="294" r:id="rId33"/>
  </p:sldIdLst>
  <p:sldSz cx="6858000" cy="9144000" type="screen4x3"/>
  <p:notesSz cx="6735763" cy="9866313"/>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564" autoAdjust="0"/>
  </p:normalViewPr>
  <p:slideViewPr>
    <p:cSldViewPr>
      <p:cViewPr varScale="1">
        <p:scale>
          <a:sx n="81" d="100"/>
          <a:sy n="81" d="100"/>
        </p:scale>
        <p:origin x="90" y="432"/>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AA41D20-E5E0-4FAE-95C3-75E202D07CDD}" type="datetimeFigureOut">
              <a:rPr lang="ko-KR" altLang="en-US" smtClean="0"/>
              <a:pPr/>
              <a:t>2019-09-19</a:t>
            </a:fld>
            <a:endParaRPr lang="ko-KR" altLang="en-US"/>
          </a:p>
        </p:txBody>
      </p:sp>
      <p:sp>
        <p:nvSpPr>
          <p:cNvPr id="4" name="슬라이드 이미지 개체 틀 3"/>
          <p:cNvSpPr>
            <a:spLocks noGrp="1" noRot="1" noChangeAspect="1"/>
          </p:cNvSpPr>
          <p:nvPr>
            <p:ph type="sldImg" idx="2"/>
          </p:nvPr>
        </p:nvSpPr>
        <p:spPr>
          <a:xfrm>
            <a:off x="1981200" y="739775"/>
            <a:ext cx="2773363" cy="3700463"/>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7DD83EC5-C992-4D32-AC0B-D56E884062B4}"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2</a:t>
            </a:fld>
            <a:endParaRPr lang="ko-K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3</a:t>
            </a:fld>
            <a:endParaRPr lang="ko-KR" altLang="en-US"/>
          </a:p>
        </p:txBody>
      </p:sp>
    </p:spTree>
    <p:extLst>
      <p:ext uri="{BB962C8B-B14F-4D97-AF65-F5344CB8AC3E}">
        <p14:creationId xmlns:p14="http://schemas.microsoft.com/office/powerpoint/2010/main" val="1547270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7DD83EC5-C992-4D32-AC0B-D56E884062B4}" type="slidenum">
              <a:rPr lang="ko-KR" altLang="en-US" smtClean="0"/>
              <a:pPr/>
              <a:t>9</a:t>
            </a:fld>
            <a:endParaRPr lang="ko-KR" altLang="en-US"/>
          </a:p>
        </p:txBody>
      </p:sp>
    </p:spTree>
    <p:extLst>
      <p:ext uri="{BB962C8B-B14F-4D97-AF65-F5344CB8AC3E}">
        <p14:creationId xmlns:p14="http://schemas.microsoft.com/office/powerpoint/2010/main" val="3420699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fld id="{60526AEF-EAD1-4A67-A59C-BA605F527995}" type="slidenum">
              <a:rPr lang="ko-KR" altLang="en-US" smtClean="0"/>
              <a:pPr/>
              <a:t>10</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514350" y="2840568"/>
            <a:ext cx="5829300" cy="1960033"/>
          </a:xfrm>
        </p:spPr>
        <p:txBody>
          <a:bodyPr/>
          <a:lstStyle/>
          <a:p>
            <a:r>
              <a:rPr lang="ko-KR" altLang="en-US"/>
              <a:t>마스터 제목 스타일 편집</a:t>
            </a:r>
          </a:p>
        </p:txBody>
      </p:sp>
      <p:sp>
        <p:nvSpPr>
          <p:cNvPr id="3" name="부제목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p:txBody>
          <a:bodyPr/>
          <a:lstStyle/>
          <a:p>
            <a:fld id="{84F5AC70-93D7-42DC-A025-865D065D0FA9}" type="datetime1">
              <a:rPr lang="ko-KR" altLang="en-US" smtClean="0"/>
              <a:pPr/>
              <a:t>2019-09-19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1D810280-3017-4D90-A054-CC9A9F29172B}" type="datetime1">
              <a:rPr lang="ko-KR" altLang="en-US" smtClean="0"/>
              <a:pPr/>
              <a:t>2019-09-19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541735" y="5875867"/>
            <a:ext cx="5829300" cy="1816100"/>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0C6905C4-86F4-4F1A-9FA6-2F40FCB57E55}" type="datetime1">
              <a:rPr lang="ko-KR" altLang="en-US" smtClean="0"/>
              <a:pPr/>
              <a:t>2019-09-19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7ACAD4DF-1037-427C-80EE-2C14123B2E88}" type="datetime1">
              <a:rPr lang="ko-KR" altLang="en-US" smtClean="0"/>
              <a:pPr/>
              <a:t>2019-09-19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342900" y="366184"/>
            <a:ext cx="6172200" cy="152400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3D7DD2A8-44B7-427D-8EC0-7482CBF06526}" type="datetime1">
              <a:rPr lang="ko-KR" altLang="en-US" smtClean="0"/>
              <a:pPr/>
              <a:t>2019-09-19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10C653F5-41F3-4696-90DE-8CAAE8B87E5A}" type="datetime1">
              <a:rPr lang="ko-KR" altLang="en-US" smtClean="0"/>
              <a:pPr/>
              <a:t>2019-09-19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6715C903-348E-439C-94A1-5406D5427F80}" type="datetime1">
              <a:rPr lang="ko-KR" altLang="en-US" smtClean="0"/>
              <a:pPr/>
              <a:t>2019-09-19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0" y="364067"/>
            <a:ext cx="2256235" cy="154940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DCC4A94D-3756-43F1-8542-78FFCEB83932}" type="datetime1">
              <a:rPr lang="ko-KR" altLang="en-US" smtClean="0"/>
              <a:pPr/>
              <a:t>2019-09-19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400800"/>
            <a:ext cx="4114800" cy="755651"/>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5FC740E6-24B2-43CB-9E81-B1713FCBBAF3}" type="datetime1">
              <a:rPr lang="ko-KR" altLang="en-US" smtClean="0"/>
              <a:pPr/>
              <a:t>2019-09-19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790E72B9-E973-4968-8065-4A480B49832F}" type="datetime1">
              <a:rPr lang="ko-KR" altLang="en-US" smtClean="0"/>
              <a:pPr/>
              <a:t>2019-09-19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3729037" y="488951"/>
            <a:ext cx="1157288" cy="10401300"/>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257175" y="488951"/>
            <a:ext cx="3357563" cy="10401300"/>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020492F4-2701-418E-A96F-CD94389ED124}" type="datetime1">
              <a:rPr lang="ko-KR" altLang="en-US" smtClean="0"/>
              <a:pPr/>
              <a:t>2019-09-19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4AFB1CAC-E0B2-4E67-BA47-1772C30776A2}"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2774F45-33E1-41C8-90C3-93D384C1F70F}" type="datetime1">
              <a:rPr lang="ko-KR" altLang="en-US" smtClean="0"/>
              <a:pPr/>
              <a:t>2019-09-19</a:t>
            </a:fld>
            <a:endParaRPr lang="ko-KR" altLang="en-US"/>
          </a:p>
        </p:txBody>
      </p:sp>
      <p:sp>
        <p:nvSpPr>
          <p:cNvPr id="5" name="바닥글 개체 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4AFB1CAC-E0B2-4E67-BA47-1772C30776A2}"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managemen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management/"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부제목 2"/>
          <p:cNvSpPr>
            <a:spLocks noGrp="1"/>
          </p:cNvSpPr>
          <p:nvPr/>
        </p:nvSpPr>
        <p:spPr>
          <a:xfrm>
            <a:off x="1058670" y="6411664"/>
            <a:ext cx="4800600" cy="2336800"/>
          </a:xfrm>
          <a:prstGeom prst="rect">
            <a:avLst/>
          </a:prstGeom>
        </p:spPr>
        <p:txBody>
          <a:bodyPr vert="horz" lIns="91440" tIns="45720" rIns="91440" bIns="45720" rtlCol="0">
            <a:norm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sz="2400" dirty="0">
                <a:latin typeface="휴먼둥근헤드라인" pitchFamily="18" charset="-127"/>
                <a:ea typeface="휴먼둥근헤드라인" pitchFamily="18" charset="-127"/>
              </a:rPr>
              <a:t>2019.09.19</a:t>
            </a:r>
          </a:p>
          <a:p>
            <a:pPr algn="ctr"/>
            <a:endParaRPr lang="en-US" sz="2400" dirty="0">
              <a:latin typeface="휴먼둥근헤드라인" pitchFamily="18" charset="-127"/>
              <a:ea typeface="휴먼둥근헤드라인" pitchFamily="18" charset="-127"/>
            </a:endParaRPr>
          </a:p>
          <a:p>
            <a:pPr algn="ctr"/>
            <a:r>
              <a:rPr lang="ko-KR" altLang="en-US" sz="2400" dirty="0">
                <a:latin typeface="휴먼둥근헤드라인" pitchFamily="18" charset="-127"/>
                <a:ea typeface="휴먼둥근헤드라인" pitchFamily="18" charset="-127"/>
              </a:rPr>
              <a:t>㈜</a:t>
            </a:r>
            <a:r>
              <a:rPr lang="en-US" altLang="ko-KR" sz="2400" dirty="0">
                <a:latin typeface="휴먼둥근헤드라인" pitchFamily="18" charset="-127"/>
                <a:ea typeface="휴먼둥근헤드라인" pitchFamily="18" charset="-127"/>
              </a:rPr>
              <a:t>HM Solution</a:t>
            </a:r>
            <a:endParaRPr lang="en-US" sz="2400" dirty="0">
              <a:latin typeface="휴먼둥근헤드라인" pitchFamily="18" charset="-127"/>
              <a:ea typeface="휴먼둥근헤드라인" pitchFamily="18" charset="-127"/>
            </a:endParaRPr>
          </a:p>
        </p:txBody>
      </p:sp>
      <p:grpSp>
        <p:nvGrpSpPr>
          <p:cNvPr id="3" name="그룹 2"/>
          <p:cNvGrpSpPr/>
          <p:nvPr/>
        </p:nvGrpSpPr>
        <p:grpSpPr>
          <a:xfrm>
            <a:off x="0" y="2269728"/>
            <a:ext cx="6858000" cy="1214446"/>
            <a:chOff x="1357335" y="1000108"/>
            <a:chExt cx="6429375" cy="714375"/>
          </a:xfrm>
        </p:grpSpPr>
        <p:sp>
          <p:nvSpPr>
            <p:cNvPr id="7" name="모서리가 둥근 직사각형 6"/>
            <p:cNvSpPr/>
            <p:nvPr/>
          </p:nvSpPr>
          <p:spPr bwMode="auto">
            <a:xfrm>
              <a:off x="1357335" y="1000108"/>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2000"/>
            </a:p>
          </p:txBody>
        </p:sp>
        <p:sp>
          <p:nvSpPr>
            <p:cNvPr id="8" name="모서리가 둥근 직사각형 7"/>
            <p:cNvSpPr/>
            <p:nvPr/>
          </p:nvSpPr>
          <p:spPr bwMode="auto">
            <a:xfrm>
              <a:off x="1500210" y="1071546"/>
              <a:ext cx="6143625" cy="581025"/>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kumimoji="0" lang="en-US" altLang="ko-KR" sz="2000" dirty="0">
                  <a:latin typeface="HY견고딕" pitchFamily="18" charset="-127"/>
                  <a:ea typeface="HY견고딕" pitchFamily="18" charset="-127"/>
                </a:rPr>
                <a:t>STB ATT </a:t>
              </a:r>
              <a:r>
                <a:rPr lang="en-US" altLang="ko-KR" sz="2000" dirty="0">
                  <a:latin typeface="HY견고딕" pitchFamily="18" charset="-127"/>
                  <a:ea typeface="HY견고딕" pitchFamily="18" charset="-127"/>
                </a:rPr>
                <a:t>C</a:t>
              </a:r>
              <a:r>
                <a:rPr kumimoji="0" lang="en-US" altLang="ko-KR" sz="2000" dirty="0">
                  <a:latin typeface="HY견고딕" pitchFamily="18" charset="-127"/>
                  <a:ea typeface="HY견고딕" pitchFamily="18" charset="-127"/>
                </a:rPr>
                <a:t>ommunication Protocol</a:t>
              </a:r>
              <a:r>
                <a:rPr lang="en-US" altLang="ko-KR" sz="2000" dirty="0">
                  <a:latin typeface="HY견고딕" pitchFamily="18" charset="-127"/>
                  <a:ea typeface="HY견고딕" pitchFamily="18" charset="-127"/>
                </a:rPr>
                <a:t>(Ver7.2)</a:t>
              </a:r>
              <a:endParaRPr kumimoji="0" lang="ko-KR" altLang="en-US" sz="2000" dirty="0">
                <a:latin typeface="HY견고딕" pitchFamily="18" charset="-127"/>
                <a:ea typeface="HY견고딕" pitchFamily="18" charset="-127"/>
              </a:endParaRPr>
            </a:p>
          </p:txBody>
        </p:sp>
      </p:grpSp>
      <p:grpSp>
        <p:nvGrpSpPr>
          <p:cNvPr id="4" name="그룹 3"/>
          <p:cNvGrpSpPr/>
          <p:nvPr/>
        </p:nvGrpSpPr>
        <p:grpSpPr>
          <a:xfrm>
            <a:off x="0" y="1984"/>
            <a:ext cx="6858000" cy="512763"/>
            <a:chOff x="0" y="0"/>
            <a:chExt cx="6858000" cy="512763"/>
          </a:xfrm>
        </p:grpSpPr>
        <p:sp>
          <p:nvSpPr>
            <p:cNvPr id="5" name="직사각형 4"/>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6"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36512"/>
            <a:ext cx="6858000" cy="512763"/>
            <a:chOff x="0" y="0"/>
            <a:chExt cx="6858000" cy="512763"/>
          </a:xfrm>
        </p:grpSpPr>
        <p:sp>
          <p:nvSpPr>
            <p:cNvPr id="38" name="직사각형 37"/>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39"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grpSp>
        <p:nvGrpSpPr>
          <p:cNvPr id="5" name="그룹 4"/>
          <p:cNvGrpSpPr/>
          <p:nvPr/>
        </p:nvGrpSpPr>
        <p:grpSpPr>
          <a:xfrm>
            <a:off x="214313" y="606272"/>
            <a:ext cx="6429375" cy="714375"/>
            <a:chOff x="214313" y="571472"/>
            <a:chExt cx="6429375" cy="714375"/>
          </a:xfrm>
        </p:grpSpPr>
        <p:sp>
          <p:nvSpPr>
            <p:cNvPr id="36" name="모서리가 둥근 직사각형 35"/>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1600"/>
            </a:p>
          </p:txBody>
        </p:sp>
        <p:sp>
          <p:nvSpPr>
            <p:cNvPr id="37" name="모서리가 둥근 직사각형 36"/>
            <p:cNvSpPr/>
            <p:nvPr/>
          </p:nvSpPr>
          <p:spPr bwMode="auto">
            <a:xfrm>
              <a:off x="354330" y="642910"/>
              <a:ext cx="6146483"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kumimoji="0" lang="en-US" altLang="ko-KR" sz="2000" dirty="0">
                  <a:latin typeface="HY견고딕" pitchFamily="18" charset="-127"/>
                  <a:ea typeface="HY견고딕" pitchFamily="18" charset="-127"/>
                </a:rPr>
                <a:t>[</a:t>
              </a:r>
              <a:r>
                <a:rPr kumimoji="0" lang="en-US" altLang="ko-KR" sz="2000" dirty="0" err="1">
                  <a:latin typeface="HY견고딕" pitchFamily="18" charset="-127"/>
                  <a:ea typeface="HY견고딕" pitchFamily="18" charset="-127"/>
                </a:rPr>
                <a:t>Revion</a:t>
              </a:r>
              <a:r>
                <a:rPr kumimoji="0" lang="en-US" altLang="ko-KR" sz="2000" dirty="0">
                  <a:latin typeface="HY견고딕" pitchFamily="18" charset="-127"/>
                  <a:ea typeface="HY견고딕" pitchFamily="18" charset="-127"/>
                </a:rPr>
                <a:t> History]</a:t>
              </a:r>
              <a:endParaRPr kumimoji="0" lang="ko-KR" altLang="en-US" sz="2000" dirty="0">
                <a:latin typeface="HY견고딕" pitchFamily="18" charset="-127"/>
                <a:ea typeface="HY견고딕" pitchFamily="18" charset="-127"/>
              </a:endParaRPr>
            </a:p>
          </p:txBody>
        </p:sp>
      </p:grpSp>
      <p:sp>
        <p:nvSpPr>
          <p:cNvPr id="40" name="슬라이드 번호 개체 틀 39"/>
          <p:cNvSpPr>
            <a:spLocks noGrp="1"/>
          </p:cNvSpPr>
          <p:nvPr>
            <p:ph type="sldNum" sz="quarter" idx="12"/>
          </p:nvPr>
        </p:nvSpPr>
        <p:spPr>
          <a:xfrm>
            <a:off x="6247556" y="8693679"/>
            <a:ext cx="565820" cy="486833"/>
          </a:xfrm>
        </p:spPr>
        <p:txBody>
          <a:bodyPr/>
          <a:lstStyle/>
          <a:p>
            <a:fld id="{4AFB1CAC-E0B2-4E67-BA47-1772C30776A2}" type="slidenum">
              <a:rPr lang="ko-KR" altLang="en-US" smtClean="0"/>
              <a:pPr/>
              <a:t>2</a:t>
            </a:fld>
            <a:endParaRPr lang="ko-KR" altLang="en-US"/>
          </a:p>
        </p:txBody>
      </p:sp>
      <p:graphicFrame>
        <p:nvGraphicFramePr>
          <p:cNvPr id="42" name="표 41">
            <a:extLst>
              <a:ext uri="{FF2B5EF4-FFF2-40B4-BE49-F238E27FC236}">
                <a16:creationId xmlns:a16="http://schemas.microsoft.com/office/drawing/2014/main" id="{19C87B77-6947-4FB1-9D4A-48012961E225}"/>
              </a:ext>
            </a:extLst>
          </p:cNvPr>
          <p:cNvGraphicFramePr>
            <a:graphicFrameLocks noGrp="1"/>
          </p:cNvGraphicFramePr>
          <p:nvPr>
            <p:extLst>
              <p:ext uri="{D42A27DB-BD31-4B8C-83A1-F6EECF244321}">
                <p14:modId xmlns:p14="http://schemas.microsoft.com/office/powerpoint/2010/main" val="2542260330"/>
              </p:ext>
            </p:extLst>
          </p:nvPr>
        </p:nvGraphicFramePr>
        <p:xfrm>
          <a:off x="260648" y="1547664"/>
          <a:ext cx="6336704" cy="6192520"/>
        </p:xfrm>
        <a:graphic>
          <a:graphicData uri="http://schemas.openxmlformats.org/drawingml/2006/table">
            <a:tbl>
              <a:tblPr firstRow="1" bandRow="1">
                <a:tableStyleId>{5C22544A-7EE6-4342-B048-85BDC9FD1C3A}</a:tableStyleId>
              </a:tblPr>
              <a:tblGrid>
                <a:gridCol w="597802">
                  <a:extLst>
                    <a:ext uri="{9D8B030D-6E8A-4147-A177-3AD203B41FA5}">
                      <a16:colId xmlns:a16="http://schemas.microsoft.com/office/drawing/2014/main" val="20000"/>
                    </a:ext>
                  </a:extLst>
                </a:gridCol>
                <a:gridCol w="1076044">
                  <a:extLst>
                    <a:ext uri="{9D8B030D-6E8A-4147-A177-3AD203B41FA5}">
                      <a16:colId xmlns:a16="http://schemas.microsoft.com/office/drawing/2014/main" val="20001"/>
                    </a:ext>
                  </a:extLst>
                </a:gridCol>
                <a:gridCol w="1076044">
                  <a:extLst>
                    <a:ext uri="{9D8B030D-6E8A-4147-A177-3AD203B41FA5}">
                      <a16:colId xmlns:a16="http://schemas.microsoft.com/office/drawing/2014/main" val="20002"/>
                    </a:ext>
                  </a:extLst>
                </a:gridCol>
                <a:gridCol w="3586814">
                  <a:extLst>
                    <a:ext uri="{9D8B030D-6E8A-4147-A177-3AD203B41FA5}">
                      <a16:colId xmlns:a16="http://schemas.microsoft.com/office/drawing/2014/main" val="20003"/>
                    </a:ext>
                  </a:extLst>
                </a:gridCol>
              </a:tblGrid>
              <a:tr h="370840">
                <a:tc>
                  <a:txBody>
                    <a:bodyPr/>
                    <a:lstStyle/>
                    <a:p>
                      <a:pPr algn="ctr" latinLnBrk="1"/>
                      <a:r>
                        <a:rPr lang="en-US" altLang="ko-KR" sz="1200" dirty="0"/>
                        <a:t>Ver.</a:t>
                      </a:r>
                      <a:endParaRPr lang="ko-KR" altLang="en-US" sz="1200" dirty="0"/>
                    </a:p>
                  </a:txBody>
                  <a:tcPr anchor="ctr"/>
                </a:tc>
                <a:tc>
                  <a:txBody>
                    <a:bodyPr/>
                    <a:lstStyle/>
                    <a:p>
                      <a:pPr algn="ctr" latinLnBrk="1"/>
                      <a:r>
                        <a:rPr lang="en-US" altLang="ko-KR" sz="1200" dirty="0"/>
                        <a:t>Date</a:t>
                      </a:r>
                      <a:endParaRPr lang="ko-KR" altLang="en-US" sz="1200" dirty="0"/>
                    </a:p>
                  </a:txBody>
                  <a:tcPr anchor="ctr"/>
                </a:tc>
                <a:tc>
                  <a:txBody>
                    <a:bodyPr/>
                    <a:lstStyle/>
                    <a:p>
                      <a:pPr algn="ctr" latinLnBrk="1"/>
                      <a:r>
                        <a:rPr lang="en-US" altLang="ko-KR" sz="1200" dirty="0"/>
                        <a:t>Page</a:t>
                      </a:r>
                      <a:endParaRPr lang="ko-KR" altLang="en-US" sz="1200" dirty="0"/>
                    </a:p>
                  </a:txBody>
                  <a:tcPr anchor="ctr"/>
                </a:tc>
                <a:tc>
                  <a:txBody>
                    <a:bodyPr/>
                    <a:lstStyle/>
                    <a:p>
                      <a:pPr algn="ctr" latinLnBrk="1"/>
                      <a:r>
                        <a:rPr lang="en-US" altLang="ko-KR" sz="1200" dirty="0"/>
                        <a:t>Revision Contents</a:t>
                      </a:r>
                      <a:endParaRPr lang="ko-KR" altLang="en-US" sz="1200" dirty="0"/>
                    </a:p>
                  </a:txBody>
                  <a:tcPr anchor="ctr"/>
                </a:tc>
                <a:extLst>
                  <a:ext uri="{0D108BD9-81ED-4DB2-BD59-A6C34878D82A}">
                    <a16:rowId xmlns:a16="http://schemas.microsoft.com/office/drawing/2014/main" val="10000"/>
                  </a:ext>
                </a:extLst>
              </a:tr>
              <a:tr h="370840">
                <a:tc>
                  <a:txBody>
                    <a:bodyPr/>
                    <a:lstStyle/>
                    <a:p>
                      <a:pPr algn="ctr" latinLnBrk="1"/>
                      <a:r>
                        <a:rPr lang="en-US" altLang="ko-KR" sz="1200" dirty="0"/>
                        <a:t>V7.0</a:t>
                      </a:r>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1"/>
                  </a:ext>
                </a:extLst>
              </a:tr>
              <a:tr h="370840">
                <a:tc rowSpan="2">
                  <a:txBody>
                    <a:bodyPr/>
                    <a:lstStyle/>
                    <a:p>
                      <a:pPr algn="ctr" latinLnBrk="1"/>
                      <a:r>
                        <a:rPr lang="en-US" altLang="ko-KR" sz="1200" dirty="0"/>
                        <a:t>V7.1</a:t>
                      </a:r>
                      <a:endParaRPr lang="ko-KR" altLang="en-US" sz="1200" dirty="0"/>
                    </a:p>
                  </a:txBody>
                  <a:tcPr anchor="ctr"/>
                </a:tc>
                <a:tc rowSpan="2">
                  <a:txBody>
                    <a:bodyPr/>
                    <a:lstStyle/>
                    <a:p>
                      <a:pPr algn="ctr" latinLnBrk="1"/>
                      <a:r>
                        <a:rPr lang="en-US" altLang="ko-KR" sz="1200" dirty="0"/>
                        <a:t>2019-07-29</a:t>
                      </a:r>
                      <a:endParaRPr lang="ko-KR" altLang="en-US" sz="1200" dirty="0"/>
                    </a:p>
                  </a:txBody>
                  <a:tcPr anchor="ctr"/>
                </a:tc>
                <a:tc>
                  <a:txBody>
                    <a:bodyPr/>
                    <a:lstStyle/>
                    <a:p>
                      <a:pPr algn="ctr" latinLnBrk="1"/>
                      <a:r>
                        <a:rPr lang="en-US" altLang="ko-KR" sz="1200" dirty="0"/>
                        <a:t>p23</a:t>
                      </a:r>
                      <a:endParaRPr lang="ko-KR" altLang="en-US" sz="1200" dirty="0"/>
                    </a:p>
                  </a:txBody>
                  <a:tcPr anchor="ctr"/>
                </a:tc>
                <a:tc>
                  <a:txBody>
                    <a:bodyPr/>
                    <a:lstStyle/>
                    <a:p>
                      <a:pPr latinLnBrk="1"/>
                      <a:r>
                        <a:rPr lang="ko-KR" altLang="en-US" sz="1200" dirty="0" err="1">
                          <a:latin typeface="+mn-lt"/>
                          <a:ea typeface="+mn-ea"/>
                        </a:rPr>
                        <a:t>ㆍ</a:t>
                      </a:r>
                      <a:r>
                        <a:rPr lang="ko-KR" altLang="en-US" sz="1200" dirty="0">
                          <a:latin typeface="+mn-lt"/>
                          <a:ea typeface="+mn-ea"/>
                        </a:rPr>
                        <a:t> </a:t>
                      </a:r>
                      <a:r>
                        <a:rPr lang="en-US" altLang="ko-KR" sz="1200" dirty="0">
                          <a:latin typeface="+mn-lt"/>
                          <a:ea typeface="+mn-ea"/>
                        </a:rPr>
                        <a:t>2.4.8 COMPLETE</a:t>
                      </a:r>
                    </a:p>
                    <a:p>
                      <a:pPr latinLnBrk="1"/>
                      <a:r>
                        <a:rPr lang="en-US" altLang="ko-KR" sz="1200" dirty="0">
                          <a:latin typeface="+mn-lt"/>
                          <a:ea typeface="+mn-ea"/>
                        </a:rPr>
                        <a:t>    : Define meaning of items of Result</a:t>
                      </a:r>
                      <a:endParaRPr lang="ko-KR" altLang="en-US" sz="1200" dirty="0"/>
                    </a:p>
                  </a:txBody>
                  <a:tcPr anchor="ctr"/>
                </a:tc>
                <a:extLst>
                  <a:ext uri="{0D108BD9-81ED-4DB2-BD59-A6C34878D82A}">
                    <a16:rowId xmlns:a16="http://schemas.microsoft.com/office/drawing/2014/main" val="10002"/>
                  </a:ext>
                </a:extLst>
              </a:tr>
              <a:tr h="370840">
                <a:tc vMerge="1">
                  <a:txBody>
                    <a:bodyPr/>
                    <a:lstStyle/>
                    <a:p>
                      <a:pPr algn="ctr" latinLnBrk="1"/>
                      <a:endParaRPr lang="ko-KR" altLang="en-US" sz="1200" dirty="0"/>
                    </a:p>
                  </a:txBody>
                  <a:tcPr anchor="ctr"/>
                </a:tc>
                <a:tc vMerge="1">
                  <a:txBody>
                    <a:bodyPr/>
                    <a:lstStyle/>
                    <a:p>
                      <a:pPr algn="ctr" latinLnBrk="1"/>
                      <a:endParaRPr lang="ko-KR" altLang="en-US" sz="1200" dirty="0"/>
                    </a:p>
                  </a:txBody>
                  <a:tcPr anchor="ctr"/>
                </a:tc>
                <a:tc>
                  <a:txBody>
                    <a:bodyPr/>
                    <a:lstStyle/>
                    <a:p>
                      <a:pPr algn="ctr" latinLnBrk="1"/>
                      <a:r>
                        <a:rPr lang="en-US" altLang="ko-KR" sz="1200" dirty="0"/>
                        <a:t>p27, p28</a:t>
                      </a:r>
                      <a:endParaRPr lang="ko-KR" altLang="en-US" sz="1200" dirty="0"/>
                    </a:p>
                  </a:txBody>
                  <a:tcPr anchor="ctr"/>
                </a:tc>
                <a:tc>
                  <a:txBody>
                    <a:bodyPr/>
                    <a:lstStyle/>
                    <a:p>
                      <a:pPr latinLnBrk="1"/>
                      <a:r>
                        <a:rPr lang="ko-KR" altLang="en-US" sz="1200" dirty="0" err="1">
                          <a:latin typeface="+mn-lt"/>
                          <a:ea typeface="+mn-ea"/>
                        </a:rPr>
                        <a:t>ㆍ</a:t>
                      </a:r>
                      <a:r>
                        <a:rPr lang="ko-KR" altLang="en-US" sz="1200" dirty="0">
                          <a:latin typeface="+mn-lt"/>
                          <a:ea typeface="+mn-ea"/>
                        </a:rPr>
                        <a:t> </a:t>
                      </a:r>
                      <a:r>
                        <a:rPr lang="en-US" altLang="ko-KR" sz="1200" dirty="0"/>
                        <a:t>3.2 STB Information communication Protocol</a:t>
                      </a:r>
                    </a:p>
                    <a:p>
                      <a:pPr latinLnBrk="1"/>
                      <a:r>
                        <a:rPr lang="en-US" altLang="ko-KR" sz="1200" dirty="0"/>
                        <a:t>    : Add “Test </a:t>
                      </a:r>
                      <a:r>
                        <a:rPr lang="en-US" altLang="ko-KR" sz="1200" dirty="0" err="1"/>
                        <a:t>Url</a:t>
                      </a:r>
                      <a:r>
                        <a:rPr lang="en-US" altLang="ko-KR" sz="1200" dirty="0"/>
                        <a:t> sample in Web Browser”</a:t>
                      </a:r>
                      <a:endParaRPr lang="ko-KR" altLang="en-US" sz="1200" dirty="0"/>
                    </a:p>
                  </a:txBody>
                  <a:tcPr anchor="ctr"/>
                </a:tc>
                <a:extLst>
                  <a:ext uri="{0D108BD9-81ED-4DB2-BD59-A6C34878D82A}">
                    <a16:rowId xmlns:a16="http://schemas.microsoft.com/office/drawing/2014/main" val="10003"/>
                  </a:ext>
                </a:extLst>
              </a:tr>
              <a:tr h="370840">
                <a:tc rowSpan="3">
                  <a:txBody>
                    <a:bodyPr/>
                    <a:lstStyle/>
                    <a:p>
                      <a:pPr algn="ctr" latinLnBrk="1"/>
                      <a:r>
                        <a:rPr lang="en-US" altLang="ko-KR" sz="1200" dirty="0"/>
                        <a:t>V7.2</a:t>
                      </a:r>
                      <a:endParaRPr lang="ko-KR" altLang="en-US" sz="1200" dirty="0"/>
                    </a:p>
                  </a:txBody>
                  <a:tcPr anchor="ctr"/>
                </a:tc>
                <a:tc rowSpan="3">
                  <a:txBody>
                    <a:bodyPr/>
                    <a:lstStyle/>
                    <a:p>
                      <a:pPr algn="ctr" latinLnBrk="1"/>
                      <a:r>
                        <a:rPr lang="en-US" altLang="ko-KR" sz="1200" dirty="0"/>
                        <a:t>2019-09-19</a:t>
                      </a:r>
                      <a:endParaRPr lang="ko-KR" altLang="en-US" sz="1200" dirty="0"/>
                    </a:p>
                  </a:txBody>
                  <a:tcPr anchor="ctr"/>
                </a:tc>
                <a:tc>
                  <a:txBody>
                    <a:bodyPr/>
                    <a:lstStyle/>
                    <a:p>
                      <a:pPr algn="ctr" latinLnBrk="1"/>
                      <a:r>
                        <a:rPr lang="en-US" altLang="ko-KR" sz="1200" dirty="0"/>
                        <a:t>P8</a:t>
                      </a:r>
                      <a:endParaRPr lang="ko-KR" altLang="en-US" sz="1200" dirty="0"/>
                    </a:p>
                  </a:txBody>
                  <a:tcPr anchor="ct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200" dirty="0" err="1">
                          <a:latin typeface="+mn-lt"/>
                          <a:ea typeface="+mn-ea"/>
                        </a:rPr>
                        <a:t>ㆍ</a:t>
                      </a:r>
                      <a:r>
                        <a:rPr lang="ko-KR" altLang="en-US" sz="1200" dirty="0">
                          <a:latin typeface="+mn-lt"/>
                          <a:ea typeface="+mn-ea"/>
                        </a:rPr>
                        <a:t> </a:t>
                      </a:r>
                      <a:r>
                        <a:rPr kumimoji="0" lang="en-US" altLang="ko-KR" sz="1200" b="0" dirty="0"/>
                        <a:t>2.2 Scenario for sending/receiving Information – 4/4</a:t>
                      </a:r>
                      <a:endParaRPr kumimoji="0" lang="ko-KR" altLang="en-US" sz="1200" b="0" dirty="0"/>
                    </a:p>
                  </a:txBody>
                  <a:tcPr anchor="ctr"/>
                </a:tc>
                <a:extLst>
                  <a:ext uri="{0D108BD9-81ED-4DB2-BD59-A6C34878D82A}">
                    <a16:rowId xmlns:a16="http://schemas.microsoft.com/office/drawing/2014/main" val="10004"/>
                  </a:ext>
                </a:extLst>
              </a:tr>
              <a:tr h="370840">
                <a:tc vMerge="1">
                  <a:txBody>
                    <a:bodyPr/>
                    <a:lstStyle/>
                    <a:p>
                      <a:pPr algn="ctr" latinLnBrk="1"/>
                      <a:endParaRPr lang="ko-KR" altLang="en-US" sz="1200" dirty="0"/>
                    </a:p>
                  </a:txBody>
                  <a:tcPr anchor="ctr"/>
                </a:tc>
                <a:tc vMerge="1">
                  <a:txBody>
                    <a:bodyPr/>
                    <a:lstStyle/>
                    <a:p>
                      <a:pPr algn="ctr" latinLnBrk="1"/>
                      <a:endParaRPr lang="ko-KR" altLang="en-US" sz="1200" dirty="0"/>
                    </a:p>
                  </a:txBody>
                  <a:tcPr anchor="ctr"/>
                </a:tc>
                <a:tc>
                  <a:txBody>
                    <a:bodyPr/>
                    <a:lstStyle/>
                    <a:p>
                      <a:pPr algn="ctr" latinLnBrk="1"/>
                      <a:r>
                        <a:rPr lang="en-US" altLang="ko-KR" sz="1200" dirty="0"/>
                        <a:t>p15</a:t>
                      </a:r>
                      <a:endParaRPr lang="ko-KR" altLang="en-US" sz="12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ko-KR" altLang="en-US" sz="1200" b="0" dirty="0" err="1">
                          <a:latin typeface="+mn-lt"/>
                          <a:ea typeface="+mn-ea"/>
                        </a:rPr>
                        <a:t>ㆍ</a:t>
                      </a:r>
                      <a:r>
                        <a:rPr lang="ko-KR" altLang="en-US" sz="1200" b="0" dirty="0">
                          <a:latin typeface="+mn-lt"/>
                          <a:ea typeface="+mn-ea"/>
                        </a:rPr>
                        <a:t> </a:t>
                      </a:r>
                      <a:r>
                        <a:rPr kumimoji="0" lang="en-US" altLang="ko-KR" sz="1200" b="0" dirty="0"/>
                        <a:t>2.4.2 COMMAND 2/2</a:t>
                      </a:r>
                      <a:endParaRPr kumimoji="0" lang="ko-KR" altLang="en-US" sz="1200" b="0" dirty="0"/>
                    </a:p>
                  </a:txBody>
                  <a:tcPr anchor="ctr"/>
                </a:tc>
                <a:extLst>
                  <a:ext uri="{0D108BD9-81ED-4DB2-BD59-A6C34878D82A}">
                    <a16:rowId xmlns:a16="http://schemas.microsoft.com/office/drawing/2014/main" val="10005"/>
                  </a:ext>
                </a:extLst>
              </a:tr>
              <a:tr h="370840">
                <a:tc vMerge="1">
                  <a:txBody>
                    <a:bodyPr/>
                    <a:lstStyle/>
                    <a:p>
                      <a:pPr algn="ctr" latinLnBrk="1"/>
                      <a:endParaRPr lang="ko-KR" altLang="en-US" sz="1200" dirty="0"/>
                    </a:p>
                  </a:txBody>
                  <a:tcPr anchor="ctr"/>
                </a:tc>
                <a:tc vMerge="1">
                  <a:txBody>
                    <a:bodyPr/>
                    <a:lstStyle/>
                    <a:p>
                      <a:pPr algn="ctr" latinLnBrk="1"/>
                      <a:endParaRPr lang="ko-KR" altLang="en-US" sz="1200" dirty="0"/>
                    </a:p>
                  </a:txBody>
                  <a:tcPr anchor="ctr"/>
                </a:tc>
                <a:tc>
                  <a:txBody>
                    <a:bodyPr/>
                    <a:lstStyle/>
                    <a:p>
                      <a:pPr algn="ctr" latinLnBrk="1"/>
                      <a:r>
                        <a:rPr lang="en-US" altLang="ko-KR" sz="1200" dirty="0"/>
                        <a:t>p32</a:t>
                      </a:r>
                      <a:endParaRPr lang="ko-KR" altLang="en-US" sz="1200" dirty="0"/>
                    </a:p>
                  </a:txBody>
                  <a:tcPr anchor="ctr"/>
                </a:tc>
                <a:tc>
                  <a:txBody>
                    <a:bodyPr/>
                    <a:lstStyle/>
                    <a:p>
                      <a:pPr latinLnBrk="1"/>
                      <a:r>
                        <a:rPr lang="ko-KR" altLang="en-US" sz="1200" b="0" dirty="0" err="1">
                          <a:latin typeface="+mn-lt"/>
                          <a:ea typeface="+mn-ea"/>
                        </a:rPr>
                        <a:t>ㆍ</a:t>
                      </a:r>
                      <a:r>
                        <a:rPr lang="ko-KR" altLang="en-US" sz="1200" b="0" dirty="0">
                          <a:latin typeface="+mn-lt"/>
                          <a:ea typeface="+mn-ea"/>
                        </a:rPr>
                        <a:t> </a:t>
                      </a:r>
                      <a:r>
                        <a:rPr lang="en-US" altLang="ko-KR" sz="1200" b="0" dirty="0">
                          <a:latin typeface="+mn-lt"/>
                          <a:ea typeface="+mn-ea"/>
                        </a:rPr>
                        <a:t>4.3 Major issues</a:t>
                      </a:r>
                      <a:endParaRPr lang="ko-KR" altLang="en-US" sz="1200" dirty="0"/>
                    </a:p>
                  </a:txBody>
                  <a:tcPr anchor="ctr"/>
                </a:tc>
                <a:extLst>
                  <a:ext uri="{0D108BD9-81ED-4DB2-BD59-A6C34878D82A}">
                    <a16:rowId xmlns:a16="http://schemas.microsoft.com/office/drawing/2014/main" val="10006"/>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7"/>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8"/>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09"/>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0"/>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1"/>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2"/>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3"/>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4"/>
                  </a:ext>
                </a:extLst>
              </a:tr>
              <a:tr h="370840">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algn="ctr" latinLnBrk="1"/>
                      <a:endParaRPr lang="ko-KR" altLang="en-US" sz="1200" dirty="0"/>
                    </a:p>
                  </a:txBody>
                  <a:tcPr anchor="ctr"/>
                </a:tc>
                <a:tc>
                  <a:txBody>
                    <a:bodyPr/>
                    <a:lstStyle/>
                    <a:p>
                      <a:pPr latinLnBrk="1"/>
                      <a:endParaRPr lang="ko-KR" altLang="en-US" sz="1200" dirty="0"/>
                    </a:p>
                  </a:txBody>
                  <a:tcPr anchor="ctr"/>
                </a:tc>
                <a:extLst>
                  <a:ext uri="{0D108BD9-81ED-4DB2-BD59-A6C34878D82A}">
                    <a16:rowId xmlns:a16="http://schemas.microsoft.com/office/drawing/2014/main" val="1001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749280"/>
            <a:ext cx="6429375" cy="721520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fontAlgn="auto">
              <a:spcBef>
                <a:spcPts val="0"/>
              </a:spcBef>
              <a:spcAft>
                <a:spcPts val="0"/>
              </a:spcAft>
              <a:defRPr/>
            </a:pPr>
            <a:endParaRPr kumimoji="0" lang="ko-KR" altLang="en-US"/>
          </a:p>
        </p:txBody>
      </p:sp>
      <p:grpSp>
        <p:nvGrpSpPr>
          <p:cNvPr id="3" name="그룹 2"/>
          <p:cNvGrpSpPr/>
          <p:nvPr/>
        </p:nvGrpSpPr>
        <p:grpSpPr>
          <a:xfrm>
            <a:off x="0" y="-36512"/>
            <a:ext cx="6858000" cy="512763"/>
            <a:chOff x="0" y="0"/>
            <a:chExt cx="6858000" cy="512763"/>
          </a:xfrm>
        </p:grpSpPr>
        <p:sp>
          <p:nvSpPr>
            <p:cNvPr id="38" name="직사각형 37"/>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a:p>
          </p:txBody>
        </p:sp>
        <p:pic>
          <p:nvPicPr>
            <p:cNvPr id="39"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sp>
        <p:nvSpPr>
          <p:cNvPr id="4" name="모서리가 둥근 직사각형 3"/>
          <p:cNvSpPr/>
          <p:nvPr/>
        </p:nvSpPr>
        <p:spPr>
          <a:xfrm>
            <a:off x="357188" y="1837818"/>
            <a:ext cx="6143625" cy="84015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r>
              <a:rPr lang="en-US" altLang="ko-KR" sz="1200" dirty="0">
                <a:solidFill>
                  <a:schemeClr val="tx1"/>
                </a:solidFill>
              </a:rPr>
              <a:t>  STB ATT program is installed on PC for aging test. And STB </a:t>
            </a:r>
            <a:r>
              <a:rPr lang="en-US" altLang="ko-KR" sz="1200" dirty="0" err="1">
                <a:solidFill>
                  <a:schemeClr val="tx1"/>
                </a:solidFill>
              </a:rPr>
              <a:t>Deamon</a:t>
            </a:r>
            <a:r>
              <a:rPr lang="en-US" altLang="ko-KR" sz="1200" dirty="0">
                <a:solidFill>
                  <a:schemeClr val="tx1"/>
                </a:solidFill>
              </a:rPr>
              <a:t> is installed on each STBs for test. STB and Aging PC should be able to configure the network environment and connect to each other so that they can access.</a:t>
            </a:r>
          </a:p>
          <a:p>
            <a:r>
              <a:rPr lang="en-US" altLang="ko-KR" sz="1200" dirty="0">
                <a:solidFill>
                  <a:schemeClr val="tx1"/>
                </a:solidFill>
              </a:rPr>
              <a:t>STB ATT controls and monitors STBs through STB </a:t>
            </a:r>
            <a:r>
              <a:rPr lang="en-US" altLang="ko-KR" sz="1200" dirty="0" err="1">
                <a:solidFill>
                  <a:schemeClr val="tx1"/>
                </a:solidFill>
              </a:rPr>
              <a:t>Deamon</a:t>
            </a:r>
            <a:r>
              <a:rPr lang="en-US" altLang="ko-KR" sz="1200" dirty="0">
                <a:solidFill>
                  <a:schemeClr val="tx1"/>
                </a:solidFill>
              </a:rPr>
              <a:t> via network.</a:t>
            </a:r>
          </a:p>
        </p:txBody>
      </p:sp>
      <p:grpSp>
        <p:nvGrpSpPr>
          <p:cNvPr id="5" name="그룹 4"/>
          <p:cNvGrpSpPr/>
          <p:nvPr/>
        </p:nvGrpSpPr>
        <p:grpSpPr>
          <a:xfrm>
            <a:off x="214313" y="606272"/>
            <a:ext cx="6429375" cy="714375"/>
            <a:chOff x="214313" y="571472"/>
            <a:chExt cx="6429375" cy="714375"/>
          </a:xfrm>
        </p:grpSpPr>
        <p:sp>
          <p:nvSpPr>
            <p:cNvPr id="36" name="모서리가 둥근 직사각형 35"/>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fontAlgn="auto">
                <a:spcBef>
                  <a:spcPts val="0"/>
                </a:spcBef>
                <a:spcAft>
                  <a:spcPts val="0"/>
                </a:spcAft>
                <a:defRPr/>
              </a:pPr>
              <a:endParaRPr kumimoji="0" lang="ko-KR" altLang="en-US" sz="1600"/>
            </a:p>
          </p:txBody>
        </p:sp>
        <p:sp>
          <p:nvSpPr>
            <p:cNvPr id="37" name="모서리가 둥근 직사각형 36"/>
            <p:cNvSpPr/>
            <p:nvPr/>
          </p:nvSpPr>
          <p:spPr bwMode="auto">
            <a:xfrm>
              <a:off x="354330" y="642910"/>
              <a:ext cx="6146483"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fontAlgn="auto">
                <a:spcBef>
                  <a:spcPts val="0"/>
                </a:spcBef>
                <a:spcAft>
                  <a:spcPts val="0"/>
                </a:spcAft>
                <a:defRPr/>
              </a:pPr>
              <a:r>
                <a:rPr lang="en-US" altLang="ko-KR" sz="2000" dirty="0">
                  <a:latin typeface="HY견고딕" pitchFamily="18" charset="-127"/>
                  <a:ea typeface="HY견고딕" pitchFamily="18" charset="-127"/>
                </a:rPr>
                <a:t>1. System Configuration of STB ATT</a:t>
              </a:r>
              <a:endParaRPr kumimoji="0" lang="ko-KR" altLang="en-US" sz="2000" dirty="0">
                <a:latin typeface="HY견고딕" pitchFamily="18" charset="-127"/>
                <a:ea typeface="HY견고딕" pitchFamily="18" charset="-127"/>
              </a:endParaRPr>
            </a:p>
          </p:txBody>
        </p:sp>
      </p:grpSp>
      <p:cxnSp>
        <p:nvCxnSpPr>
          <p:cNvPr id="6" name="직선 연결선 5"/>
          <p:cNvCxnSpPr/>
          <p:nvPr/>
        </p:nvCxnSpPr>
        <p:spPr>
          <a:xfrm>
            <a:off x="214313" y="16762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390504"/>
            <a:ext cx="256661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fontAlgn="auto">
              <a:spcBef>
                <a:spcPts val="0"/>
              </a:spcBef>
              <a:spcAft>
                <a:spcPts val="0"/>
              </a:spcAft>
              <a:defRPr/>
            </a:pPr>
            <a:r>
              <a:rPr kumimoji="0" lang="en-US" altLang="ko-KR" sz="1200" b="1" dirty="0"/>
              <a:t>1.1 STB </a:t>
            </a:r>
            <a:r>
              <a:rPr lang="en-US" altLang="ko-KR" sz="1200" b="1" dirty="0" err="1"/>
              <a:t>Deamon</a:t>
            </a:r>
            <a:endParaRPr kumimoji="0" lang="ko-KR" altLang="en-US" sz="1200" b="1" dirty="0"/>
          </a:p>
        </p:txBody>
      </p:sp>
      <p:sp>
        <p:nvSpPr>
          <p:cNvPr id="8" name="모서리가 둥근 직사각형 7"/>
          <p:cNvSpPr/>
          <p:nvPr/>
        </p:nvSpPr>
        <p:spPr>
          <a:xfrm>
            <a:off x="332656" y="3742704"/>
            <a:ext cx="2592288" cy="2304256"/>
          </a:xfrm>
          <a:prstGeom prst="roundRect">
            <a:avLst>
              <a:gd name="adj" fmla="val 6746"/>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pic>
        <p:nvPicPr>
          <p:cNvPr id="9" name="Picture 4" descr="http://celrun.com/kor/images/products/img/td160a_m_side.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04664" y="4672855"/>
            <a:ext cx="679458" cy="335954"/>
          </a:xfrm>
          <a:prstGeom prst="rect">
            <a:avLst/>
          </a:prstGeom>
          <a:noFill/>
          <a:ln w="9525">
            <a:noFill/>
            <a:miter lim="800000"/>
            <a:headEnd/>
            <a:tailEnd/>
          </a:ln>
        </p:spPr>
      </p:pic>
      <p:pic>
        <p:nvPicPr>
          <p:cNvPr id="10" name="Picture 4" descr="http://celrun.com/kor/images/products/img/td160a_m_side.gif"/>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138556" y="4664129"/>
            <a:ext cx="679458" cy="335954"/>
          </a:xfrm>
          <a:prstGeom prst="rect">
            <a:avLst/>
          </a:prstGeom>
          <a:noFill/>
          <a:ln w="9525">
            <a:noFill/>
            <a:miter lim="800000"/>
            <a:headEnd/>
            <a:tailEnd/>
          </a:ln>
        </p:spPr>
      </p:pic>
      <p:sp>
        <p:nvSpPr>
          <p:cNvPr id="11" name="TextBox 36"/>
          <p:cNvSpPr txBox="1">
            <a:spLocks noChangeArrowheads="1"/>
          </p:cNvSpPr>
          <p:nvPr/>
        </p:nvSpPr>
        <p:spPr bwMode="auto">
          <a:xfrm>
            <a:off x="1421896" y="4705624"/>
            <a:ext cx="501650" cy="369887"/>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dirty="0"/>
              <a:t>· · ·</a:t>
            </a:r>
            <a:endParaRPr lang="ko-KR" altLang="en-US" dirty="0"/>
          </a:p>
        </p:txBody>
      </p:sp>
      <p:sp>
        <p:nvSpPr>
          <p:cNvPr id="12" name="TextBox 61"/>
          <p:cNvSpPr txBox="1">
            <a:spLocks noChangeArrowheads="1"/>
          </p:cNvSpPr>
          <p:nvPr/>
        </p:nvSpPr>
        <p:spPr bwMode="auto">
          <a:xfrm>
            <a:off x="441159" y="5008809"/>
            <a:ext cx="668337" cy="246063"/>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[STB</a:t>
            </a:r>
            <a:r>
              <a:rPr lang="ko-KR" altLang="en-US" sz="1000" dirty="0"/>
              <a:t> </a:t>
            </a:r>
            <a:r>
              <a:rPr lang="en-US" altLang="ko-KR" sz="1000" dirty="0"/>
              <a:t>#1]</a:t>
            </a:r>
            <a:endParaRPr lang="ko-KR" altLang="en-US" sz="1000" dirty="0"/>
          </a:p>
        </p:txBody>
      </p:sp>
      <p:sp>
        <p:nvSpPr>
          <p:cNvPr id="13" name="TextBox 62"/>
          <p:cNvSpPr txBox="1">
            <a:spLocks noChangeArrowheads="1"/>
          </p:cNvSpPr>
          <p:nvPr/>
        </p:nvSpPr>
        <p:spPr bwMode="auto">
          <a:xfrm>
            <a:off x="2181424" y="5008809"/>
            <a:ext cx="671512" cy="246063"/>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[STB</a:t>
            </a:r>
            <a:r>
              <a:rPr lang="ko-KR" altLang="en-US" sz="1000" dirty="0"/>
              <a:t> </a:t>
            </a:r>
            <a:r>
              <a:rPr lang="en-US" altLang="ko-KR" sz="1000" dirty="0"/>
              <a:t>#n]</a:t>
            </a:r>
            <a:endParaRPr lang="ko-KR" altLang="en-US" sz="1000" dirty="0"/>
          </a:p>
        </p:txBody>
      </p:sp>
      <p:pic>
        <p:nvPicPr>
          <p:cNvPr id="14" name="Picture 2"/>
          <p:cNvPicPr>
            <a:picLocks noChangeAspect="1" noChangeArrowheads="1"/>
          </p:cNvPicPr>
          <p:nvPr/>
        </p:nvPicPr>
        <p:blipFill>
          <a:blip r:embed="rId5" cstate="print"/>
          <a:srcRect/>
          <a:stretch>
            <a:fillRect/>
          </a:stretch>
        </p:blipFill>
        <p:spPr bwMode="auto">
          <a:xfrm>
            <a:off x="472211" y="4139407"/>
            <a:ext cx="2308717" cy="332110"/>
          </a:xfrm>
          <a:prstGeom prst="rect">
            <a:avLst/>
          </a:prstGeom>
          <a:noFill/>
          <a:ln w="9525">
            <a:noFill/>
            <a:miter lim="800000"/>
            <a:headEnd/>
            <a:tailEnd/>
          </a:ln>
        </p:spPr>
      </p:pic>
      <p:sp>
        <p:nvSpPr>
          <p:cNvPr id="15" name="모서리가 둥근 직사각형 14"/>
          <p:cNvSpPr/>
          <p:nvPr/>
        </p:nvSpPr>
        <p:spPr>
          <a:xfrm>
            <a:off x="332656" y="3454672"/>
            <a:ext cx="2592288"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a:t>STB </a:t>
            </a:r>
            <a:r>
              <a:rPr lang="en-US" altLang="ko-KR" sz="1200" b="1" dirty="0" err="1"/>
              <a:t>Deamon</a:t>
            </a:r>
            <a:endParaRPr lang="ko-KR" altLang="en-US" sz="1200" b="1" dirty="0"/>
          </a:p>
        </p:txBody>
      </p:sp>
      <p:sp>
        <p:nvSpPr>
          <p:cNvPr id="16" name="모서리가 둥근 직사각형 15"/>
          <p:cNvSpPr/>
          <p:nvPr/>
        </p:nvSpPr>
        <p:spPr>
          <a:xfrm>
            <a:off x="3717032" y="3742704"/>
            <a:ext cx="2808312" cy="2304256"/>
          </a:xfrm>
          <a:prstGeom prst="roundRect">
            <a:avLst>
              <a:gd name="adj" fmla="val 4995"/>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sp>
        <p:nvSpPr>
          <p:cNvPr id="17" name="모서리가 둥근 직사각형 16"/>
          <p:cNvSpPr/>
          <p:nvPr/>
        </p:nvSpPr>
        <p:spPr>
          <a:xfrm>
            <a:off x="3717032" y="3454672"/>
            <a:ext cx="2808312"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a:t>STB ATT Program</a:t>
            </a:r>
            <a:endParaRPr lang="ko-KR" altLang="en-US" sz="1200" b="1" dirty="0"/>
          </a:p>
        </p:txBody>
      </p:sp>
      <p:pic>
        <p:nvPicPr>
          <p:cNvPr id="18" name="Picture 7"/>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5517232" y="3814712"/>
            <a:ext cx="892975" cy="1938747"/>
          </a:xfrm>
          <a:prstGeom prst="rect">
            <a:avLst/>
          </a:prstGeom>
          <a:noFill/>
          <a:ln w="9525">
            <a:noFill/>
            <a:miter lim="800000"/>
            <a:headEnd/>
            <a:tailEnd/>
          </a:ln>
        </p:spPr>
      </p:pic>
      <p:sp>
        <p:nvSpPr>
          <p:cNvPr id="19" name="TextBox 8"/>
          <p:cNvSpPr txBox="1"/>
          <p:nvPr/>
        </p:nvSpPr>
        <p:spPr>
          <a:xfrm>
            <a:off x="5517232" y="5758928"/>
            <a:ext cx="806631" cy="24622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[Aging PC]</a:t>
            </a:r>
            <a:endParaRPr lang="ko-KR" altLang="en-US" sz="1000" dirty="0"/>
          </a:p>
        </p:txBody>
      </p:sp>
      <p:sp>
        <p:nvSpPr>
          <p:cNvPr id="20" name="모서리가 둥근 사각형 설명선 19"/>
          <p:cNvSpPr/>
          <p:nvPr/>
        </p:nvSpPr>
        <p:spPr>
          <a:xfrm>
            <a:off x="3789040" y="4382226"/>
            <a:ext cx="1497918" cy="1152698"/>
          </a:xfrm>
          <a:prstGeom prst="wedgeRoundRectCallout">
            <a:avLst>
              <a:gd name="adj1" fmla="val 73431"/>
              <a:gd name="adj2" fmla="val -28352"/>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en-US" altLang="ko-KR" sz="1000" dirty="0"/>
          </a:p>
          <a:p>
            <a:pPr algn="ctr"/>
            <a:endParaRPr lang="en-US" altLang="ko-KR" sz="1000" dirty="0"/>
          </a:p>
          <a:p>
            <a:pPr algn="ctr"/>
            <a:endParaRPr lang="en-US" altLang="ko-KR" sz="1000" dirty="0"/>
          </a:p>
          <a:p>
            <a:pPr algn="ctr"/>
            <a:endParaRPr lang="en-US" altLang="ko-KR" sz="1000" dirty="0"/>
          </a:p>
          <a:p>
            <a:pPr algn="ctr"/>
            <a:endParaRPr lang="en-US" altLang="ko-KR" sz="1000" dirty="0"/>
          </a:p>
          <a:p>
            <a:pPr algn="ctr"/>
            <a:endParaRPr lang="en-US" altLang="ko-KR" sz="1000" dirty="0"/>
          </a:p>
          <a:p>
            <a:pPr algn="ctr"/>
            <a:endParaRPr lang="ko-KR" altLang="en-US" sz="1000" dirty="0"/>
          </a:p>
        </p:txBody>
      </p:sp>
      <p:pic>
        <p:nvPicPr>
          <p:cNvPr id="21" name="Picture 4"/>
          <p:cNvPicPr>
            <a:picLocks noChangeAspect="1" noChangeArrowheads="1"/>
          </p:cNvPicPr>
          <p:nvPr/>
        </p:nvPicPr>
        <p:blipFill>
          <a:blip r:embed="rId7" cstate="print"/>
          <a:srcRect/>
          <a:stretch>
            <a:fillRect/>
          </a:stretch>
        </p:blipFill>
        <p:spPr bwMode="auto">
          <a:xfrm>
            <a:off x="3880974" y="4534792"/>
            <a:ext cx="1320838" cy="9310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2" name="모서리가 둥근 직사각형 21"/>
          <p:cNvSpPr/>
          <p:nvPr/>
        </p:nvSpPr>
        <p:spPr>
          <a:xfrm>
            <a:off x="1916832" y="7487120"/>
            <a:ext cx="3096344" cy="1080120"/>
          </a:xfrm>
          <a:prstGeom prst="roundRect">
            <a:avLst>
              <a:gd name="adj" fmla="val 6746"/>
            </a:avLst>
          </a:prstGeom>
        </p:spPr>
        <p:style>
          <a:lnRef idx="1">
            <a:schemeClr val="accent3"/>
          </a:lnRef>
          <a:fillRef idx="2">
            <a:schemeClr val="accent3"/>
          </a:fillRef>
          <a:effectRef idx="1">
            <a:schemeClr val="accent3"/>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endParaRPr lang="ko-KR" altLang="en-US"/>
          </a:p>
        </p:txBody>
      </p:sp>
      <p:sp>
        <p:nvSpPr>
          <p:cNvPr id="23" name="모서리가 둥근 직사각형 22"/>
          <p:cNvSpPr/>
          <p:nvPr/>
        </p:nvSpPr>
        <p:spPr>
          <a:xfrm>
            <a:off x="1916832" y="7199088"/>
            <a:ext cx="3096344" cy="28803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r>
              <a:rPr lang="en-US" altLang="ko-KR" sz="1200" b="1" dirty="0"/>
              <a:t>ATT Server</a:t>
            </a:r>
            <a:endParaRPr lang="ko-KR" altLang="en-US" sz="1200" b="1" dirty="0"/>
          </a:p>
        </p:txBody>
      </p:sp>
      <p:pic>
        <p:nvPicPr>
          <p:cNvPr id="24" name="Picture 2"/>
          <p:cNvPicPr>
            <a:picLocks noChangeAspect="1" noChangeArrowheads="1"/>
          </p:cNvPicPr>
          <p:nvPr/>
        </p:nvPicPr>
        <p:blipFill>
          <a:blip r:embed="rId8" cstate="print"/>
          <a:srcRect/>
          <a:stretch>
            <a:fillRect/>
          </a:stretch>
        </p:blipFill>
        <p:spPr bwMode="auto">
          <a:xfrm>
            <a:off x="1988840" y="7919168"/>
            <a:ext cx="2914197" cy="268571"/>
          </a:xfrm>
          <a:prstGeom prst="rect">
            <a:avLst/>
          </a:prstGeom>
          <a:noFill/>
          <a:ln w="9525">
            <a:noFill/>
            <a:miter lim="800000"/>
            <a:headEnd/>
            <a:tailEnd/>
          </a:ln>
        </p:spPr>
      </p:pic>
      <p:cxnSp>
        <p:nvCxnSpPr>
          <p:cNvPr id="25" name="Shape 78"/>
          <p:cNvCxnSpPr>
            <a:stCxn id="8" idx="2"/>
            <a:endCxn id="23" idx="1"/>
          </p:cNvCxnSpPr>
          <p:nvPr/>
        </p:nvCxnSpPr>
        <p:spPr>
          <a:xfrm rot="16200000" flipH="1">
            <a:off x="1124744" y="6551016"/>
            <a:ext cx="1296144" cy="288032"/>
          </a:xfrm>
          <a:prstGeom prst="bentConnector2">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Shape 79"/>
          <p:cNvCxnSpPr>
            <a:stCxn id="23" idx="3"/>
          </p:cNvCxnSpPr>
          <p:nvPr/>
        </p:nvCxnSpPr>
        <p:spPr>
          <a:xfrm flipV="1">
            <a:off x="5013176" y="6046960"/>
            <a:ext cx="288032" cy="1296144"/>
          </a:xfrm>
          <a:prstGeom prst="bentConnector2">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62"/>
          <p:cNvSpPr txBox="1">
            <a:spLocks noChangeArrowheads="1"/>
          </p:cNvSpPr>
          <p:nvPr/>
        </p:nvSpPr>
        <p:spPr bwMode="auto">
          <a:xfrm>
            <a:off x="1556792" y="6551016"/>
            <a:ext cx="1253869" cy="400110"/>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Send Mac, IP and </a:t>
            </a:r>
          </a:p>
          <a:p>
            <a:r>
              <a:rPr lang="en-US" altLang="ko-KR" sz="1000" dirty="0"/>
              <a:t>Step information</a:t>
            </a:r>
            <a:endParaRPr lang="ko-KR" altLang="en-US" sz="1000" dirty="0"/>
          </a:p>
        </p:txBody>
      </p:sp>
      <p:sp>
        <p:nvSpPr>
          <p:cNvPr id="28" name="TextBox 62"/>
          <p:cNvSpPr txBox="1">
            <a:spLocks noChangeArrowheads="1"/>
          </p:cNvSpPr>
          <p:nvPr/>
        </p:nvSpPr>
        <p:spPr bwMode="auto">
          <a:xfrm>
            <a:off x="4079450" y="6419477"/>
            <a:ext cx="1293766" cy="553998"/>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Receive STB IP and </a:t>
            </a:r>
          </a:p>
          <a:p>
            <a:r>
              <a:rPr lang="en-US" altLang="ko-KR" sz="1000" dirty="0"/>
              <a:t>Step information </a:t>
            </a:r>
          </a:p>
          <a:p>
            <a:r>
              <a:rPr lang="en-US" altLang="ko-KR" sz="1000" dirty="0"/>
              <a:t>via MAC</a:t>
            </a:r>
            <a:endParaRPr lang="ko-KR" altLang="en-US" sz="1000" dirty="0"/>
          </a:p>
        </p:txBody>
      </p:sp>
      <p:cxnSp>
        <p:nvCxnSpPr>
          <p:cNvPr id="29" name="Shape 84"/>
          <p:cNvCxnSpPr/>
          <p:nvPr/>
        </p:nvCxnSpPr>
        <p:spPr>
          <a:xfrm rot="10800000">
            <a:off x="2925032" y="4462784"/>
            <a:ext cx="792000" cy="1588"/>
          </a:xfrm>
          <a:prstGeom prst="bentConnector3">
            <a:avLst>
              <a:gd name="adj1" fmla="val 50000"/>
            </a:avLst>
          </a:prstGeom>
          <a:ln>
            <a:headEnd type="none"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Shape 84"/>
          <p:cNvCxnSpPr/>
          <p:nvPr/>
        </p:nvCxnSpPr>
        <p:spPr>
          <a:xfrm rot="10800000">
            <a:off x="2925033" y="5253284"/>
            <a:ext cx="792000" cy="1588"/>
          </a:xfrm>
          <a:prstGeom prst="bentConnector3">
            <a:avLst>
              <a:gd name="adj1" fmla="val 50000"/>
            </a:avLst>
          </a:prstGeom>
          <a:ln>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31" name="TextBox 62"/>
          <p:cNvSpPr txBox="1">
            <a:spLocks noChangeArrowheads="1"/>
          </p:cNvSpPr>
          <p:nvPr/>
        </p:nvSpPr>
        <p:spPr bwMode="auto">
          <a:xfrm>
            <a:off x="2952079" y="4174752"/>
            <a:ext cx="785793" cy="246221"/>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t>Command</a:t>
            </a:r>
            <a:endParaRPr lang="ko-KR" altLang="en-US" sz="1000" dirty="0"/>
          </a:p>
        </p:txBody>
      </p:sp>
      <p:sp>
        <p:nvSpPr>
          <p:cNvPr id="32" name="TextBox 62"/>
          <p:cNvSpPr txBox="1">
            <a:spLocks noChangeArrowheads="1"/>
          </p:cNvSpPr>
          <p:nvPr/>
        </p:nvSpPr>
        <p:spPr bwMode="auto">
          <a:xfrm>
            <a:off x="2818776" y="4572000"/>
            <a:ext cx="1042272" cy="707886"/>
          </a:xfrm>
          <a:prstGeom prst="rect">
            <a:avLst/>
          </a:prstGeom>
          <a:noFill/>
          <a:ln w="9525">
            <a:noFill/>
            <a:miter lim="800000"/>
            <a:headEnd/>
            <a:tailEnd/>
          </a:ln>
        </p:spPr>
        <p:txBody>
          <a:bodyPr wrap="non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000" dirty="0"/>
              <a:t>Report results </a:t>
            </a:r>
          </a:p>
          <a:p>
            <a:pPr algn="ctr"/>
            <a:r>
              <a:rPr lang="en-US" altLang="ko-KR" sz="1000" dirty="0"/>
              <a:t>of command </a:t>
            </a:r>
          </a:p>
          <a:p>
            <a:pPr algn="ctr"/>
            <a:r>
              <a:rPr lang="en-US" altLang="ko-KR" sz="1000" dirty="0"/>
              <a:t>and Status </a:t>
            </a:r>
          </a:p>
          <a:p>
            <a:pPr algn="ctr"/>
            <a:r>
              <a:rPr lang="en-US" altLang="ko-KR" sz="1000" dirty="0"/>
              <a:t>information</a:t>
            </a:r>
            <a:endParaRPr lang="ko-KR" altLang="en-US" sz="1000" dirty="0"/>
          </a:p>
        </p:txBody>
      </p:sp>
      <p:sp>
        <p:nvSpPr>
          <p:cNvPr id="33" name="모서리가 둥근 사각형 설명선 32"/>
          <p:cNvSpPr/>
          <p:nvPr/>
        </p:nvSpPr>
        <p:spPr>
          <a:xfrm>
            <a:off x="404664" y="5398888"/>
            <a:ext cx="1497918" cy="504056"/>
          </a:xfrm>
          <a:prstGeom prst="wedgeRoundRectCallout">
            <a:avLst>
              <a:gd name="adj1" fmla="val 72533"/>
              <a:gd name="adj2" fmla="val -92378"/>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1000" dirty="0"/>
              <a:t>STB </a:t>
            </a:r>
            <a:r>
              <a:rPr lang="en-US" altLang="ko-KR" sz="1000" dirty="0" err="1"/>
              <a:t>deamon</a:t>
            </a:r>
            <a:r>
              <a:rPr lang="en-US" altLang="ko-KR" sz="1000" dirty="0"/>
              <a:t> is installed on each STBs</a:t>
            </a:r>
            <a:endParaRPr lang="ko-KR" altLang="en-US" sz="1000" dirty="0"/>
          </a:p>
        </p:txBody>
      </p:sp>
      <p:cxnSp>
        <p:nvCxnSpPr>
          <p:cNvPr id="34" name="꺾인 연결선 33"/>
          <p:cNvCxnSpPr/>
          <p:nvPr/>
        </p:nvCxnSpPr>
        <p:spPr>
          <a:xfrm rot="16200000" flipH="1">
            <a:off x="1956121" y="4141965"/>
            <a:ext cx="192612" cy="851715"/>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5" name="꺾인 연결선 34"/>
          <p:cNvCxnSpPr/>
          <p:nvPr/>
        </p:nvCxnSpPr>
        <p:spPr>
          <a:xfrm rot="5400000">
            <a:off x="1084813" y="4131098"/>
            <a:ext cx="201338" cy="882177"/>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
        <p:nvSpPr>
          <p:cNvPr id="40" name="슬라이드 번호 개체 틀 39"/>
          <p:cNvSpPr>
            <a:spLocks noGrp="1"/>
          </p:cNvSpPr>
          <p:nvPr>
            <p:ph type="sldNum" sz="quarter" idx="12"/>
          </p:nvPr>
        </p:nvSpPr>
        <p:spPr>
          <a:xfrm>
            <a:off x="6247556" y="8693679"/>
            <a:ext cx="565820" cy="486833"/>
          </a:xfrm>
        </p:spPr>
        <p:txBody>
          <a:bodyPr/>
          <a:lstStyle/>
          <a:p>
            <a:fld id="{4AFB1CAC-E0B2-4E67-BA47-1772C30776A2}" type="slidenum">
              <a:rPr lang="ko-KR" altLang="en-US" smtClean="0"/>
              <a:pPr/>
              <a:t>3</a:t>
            </a:fld>
            <a:endParaRPr lang="ko-KR" altLang="en-US"/>
          </a:p>
        </p:txBody>
      </p:sp>
      <p:sp>
        <p:nvSpPr>
          <p:cNvPr id="41" name="모서리가 둥근 사각형 설명선 40"/>
          <p:cNvSpPr/>
          <p:nvPr/>
        </p:nvSpPr>
        <p:spPr>
          <a:xfrm>
            <a:off x="3744850" y="5741528"/>
            <a:ext cx="1312517" cy="504056"/>
          </a:xfrm>
          <a:prstGeom prst="wedgeRoundRectCallout">
            <a:avLst>
              <a:gd name="adj1" fmla="val 5042"/>
              <a:gd name="adj2" fmla="val -106236"/>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1000" dirty="0"/>
              <a:t>STB ATT Program is installed on Aging PC</a:t>
            </a:r>
            <a:endParaRPr lang="ko-KR" altLang="en-US" sz="1000" dirty="0"/>
          </a:p>
        </p:txBody>
      </p:sp>
    </p:spTree>
    <p:extLst>
      <p:ext uri="{BB962C8B-B14F-4D97-AF65-F5344CB8AC3E}">
        <p14:creationId xmlns:p14="http://schemas.microsoft.com/office/powerpoint/2010/main" val="1425757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714480"/>
            <a:ext cx="6429375" cy="721520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1840264" y="2977564"/>
            <a:ext cx="1517298" cy="529706"/>
          </a:xfrm>
          <a:prstGeom prst="roundRect">
            <a:avLst>
              <a:gd name="adj" fmla="val 4576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a:t>Install using USB </a:t>
            </a:r>
          </a:p>
          <a:p>
            <a:pPr algn="ctr"/>
            <a:r>
              <a:rPr lang="en-US" altLang="ko-KR" sz="1000" dirty="0"/>
              <a:t>and</a:t>
            </a:r>
            <a:r>
              <a:rPr lang="ko-KR" altLang="en-US" sz="1000" dirty="0"/>
              <a:t> </a:t>
            </a:r>
            <a:r>
              <a:rPr lang="en-US" altLang="ko-KR" sz="1000" dirty="0"/>
              <a:t>STB turns On</a:t>
            </a:r>
            <a:endParaRPr lang="ko-KR" altLang="en-US" sz="1000" dirty="0"/>
          </a:p>
        </p:txBody>
      </p:sp>
      <p:sp>
        <p:nvSpPr>
          <p:cNvPr id="9" name="모서리가 둥근 사각형 설명선 8"/>
          <p:cNvSpPr/>
          <p:nvPr/>
        </p:nvSpPr>
        <p:spPr>
          <a:xfrm>
            <a:off x="285728" y="6672772"/>
            <a:ext cx="1374422" cy="432048"/>
          </a:xfrm>
          <a:prstGeom prst="wedgeRoundRectCallout">
            <a:avLst>
              <a:gd name="adj1" fmla="val 58873"/>
              <a:gd name="adj2" fmla="val -12451"/>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000" dirty="0"/>
              <a:t>Start option and authentication information</a:t>
            </a:r>
            <a:endParaRPr lang="ko-KR" altLang="en-US" sz="1000" dirty="0"/>
          </a:p>
        </p:txBody>
      </p:sp>
      <p:sp>
        <p:nvSpPr>
          <p:cNvPr id="37" name="모서리가 둥근 직사각형 36"/>
          <p:cNvSpPr/>
          <p:nvPr/>
        </p:nvSpPr>
        <p:spPr>
          <a:xfrm>
            <a:off x="357188" y="1803018"/>
            <a:ext cx="6143625" cy="83616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The STB daemon is started when the STB is booted, and when the STB obtains the IP, it sends the information to the server and waits until the STB ATT program is connected.</a:t>
            </a:r>
          </a:p>
          <a:p>
            <a:pPr fontAlgn="auto">
              <a:spcBef>
                <a:spcPts val="0"/>
              </a:spcBef>
              <a:spcAft>
                <a:spcPts val="0"/>
              </a:spcAft>
              <a:defRPr/>
            </a:pPr>
            <a:r>
              <a:rPr lang="en-US" altLang="ko-KR" sz="1000" dirty="0">
                <a:solidFill>
                  <a:srgbClr val="002060"/>
                </a:solidFill>
                <a:ea typeface="HY중고딕" pitchFamily="18" charset="-127"/>
              </a:rPr>
              <a:t>The STB status information is transmitted when STB ATT program is connected periodically or when an event occurs. The command is executed when it is received.</a:t>
            </a:r>
          </a:p>
        </p:txBody>
      </p:sp>
      <p:sp>
        <p:nvSpPr>
          <p:cNvPr id="38" name="모서리가 둥근 직사각형 37"/>
          <p:cNvSpPr/>
          <p:nvPr/>
        </p:nvSpPr>
        <p:spPr bwMode="auto">
          <a:xfrm>
            <a:off x="214313" y="571472"/>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sp>
        <p:nvSpPr>
          <p:cNvPr id="39" name="모서리가 둥근 직사각형 38"/>
          <p:cNvSpPr/>
          <p:nvPr/>
        </p:nvSpPr>
        <p:spPr bwMode="auto">
          <a:xfrm>
            <a:off x="357188" y="642910"/>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a:latin typeface="HY견고딕" pitchFamily="18" charset="-127"/>
                <a:ea typeface="HY견고딕" pitchFamily="18" charset="-127"/>
              </a:rPr>
              <a:t>2. STB </a:t>
            </a:r>
            <a:r>
              <a:rPr lang="en-US" altLang="ko-KR" sz="2000" dirty="0" err="1">
                <a:latin typeface="HY견고딕" pitchFamily="18" charset="-127"/>
                <a:ea typeface="HY견고딕" pitchFamily="18" charset="-127"/>
              </a:rPr>
              <a:t>Deamon</a:t>
            </a:r>
            <a:r>
              <a:rPr lang="en-US" altLang="ko-KR" sz="2000" dirty="0">
                <a:latin typeface="HY견고딕" pitchFamily="18" charset="-127"/>
                <a:ea typeface="HY견고딕" pitchFamily="18" charset="-127"/>
              </a:rPr>
              <a:t> communication scenario</a:t>
            </a:r>
            <a:endParaRPr kumimoji="0" lang="ko-KR" altLang="en-US" sz="2000" dirty="0">
              <a:latin typeface="HY견고딕" pitchFamily="18" charset="-127"/>
              <a:ea typeface="HY견고딕" pitchFamily="18" charset="-127"/>
            </a:endParaRPr>
          </a:p>
        </p:txBody>
      </p:sp>
      <p:cxnSp>
        <p:nvCxnSpPr>
          <p:cNvPr id="41" name="직선 연결선 40"/>
          <p:cNvCxnSpPr/>
          <p:nvPr/>
        </p:nvCxnSpPr>
        <p:spPr>
          <a:xfrm>
            <a:off x="214313" y="16414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42" name="모서리가 둥근 직사각형 41"/>
          <p:cNvSpPr/>
          <p:nvPr/>
        </p:nvSpPr>
        <p:spPr>
          <a:xfrm>
            <a:off x="214313" y="1355704"/>
            <a:ext cx="256661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2.1 STB </a:t>
            </a:r>
            <a:r>
              <a:rPr lang="en-US" altLang="ko-KR" sz="1200" b="1" dirty="0" err="1"/>
              <a:t>Deamon</a:t>
            </a:r>
            <a:endParaRPr kumimoji="0" lang="ko-KR" altLang="en-US" sz="1200" b="1" dirty="0"/>
          </a:p>
        </p:txBody>
      </p:sp>
      <p:sp>
        <p:nvSpPr>
          <p:cNvPr id="45" name="직사각형 44"/>
          <p:cNvSpPr/>
          <p:nvPr/>
        </p:nvSpPr>
        <p:spPr>
          <a:xfrm>
            <a:off x="1857364" y="4500562"/>
            <a:ext cx="1500198" cy="57549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800" dirty="0"/>
              <a:t>Revoke authentication and Unlock Parental control. </a:t>
            </a:r>
          </a:p>
          <a:p>
            <a:pPr algn="ctr"/>
            <a:r>
              <a:rPr lang="en-US" altLang="ko-KR" sz="800" dirty="0"/>
              <a:t>Prohibit auto-upgrade,</a:t>
            </a:r>
          </a:p>
          <a:p>
            <a:pPr algn="ctr"/>
            <a:r>
              <a:rPr lang="en-US" altLang="ko-KR" sz="800" dirty="0"/>
              <a:t>Setup dynamic IP, </a:t>
            </a:r>
          </a:p>
          <a:p>
            <a:pPr algn="ctr"/>
            <a:r>
              <a:rPr lang="en-US" altLang="ko-KR" sz="800" dirty="0"/>
              <a:t>Check  </a:t>
            </a:r>
            <a:r>
              <a:rPr lang="en-US" altLang="ko-KR" sz="800" dirty="0" err="1"/>
              <a:t>SDCard</a:t>
            </a:r>
            <a:r>
              <a:rPr lang="en-US" altLang="ko-KR" sz="800" dirty="0"/>
              <a:t>/USB</a:t>
            </a:r>
            <a:endParaRPr lang="ko-KR" altLang="en-US" sz="800" dirty="0"/>
          </a:p>
        </p:txBody>
      </p:sp>
      <p:sp>
        <p:nvSpPr>
          <p:cNvPr id="46" name="직사각형 45"/>
          <p:cNvSpPr/>
          <p:nvPr/>
        </p:nvSpPr>
        <p:spPr>
          <a:xfrm>
            <a:off x="1857364" y="5393728"/>
            <a:ext cx="1500198" cy="43204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900" dirty="0"/>
              <a:t>Reboot</a:t>
            </a:r>
            <a:endParaRPr lang="ko-KR" altLang="en-US" sz="900" dirty="0"/>
          </a:p>
        </p:txBody>
      </p:sp>
      <p:sp>
        <p:nvSpPr>
          <p:cNvPr id="47" name="직사각형 46"/>
          <p:cNvSpPr/>
          <p:nvPr/>
        </p:nvSpPr>
        <p:spPr>
          <a:xfrm>
            <a:off x="1857364" y="61012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Connect Management Server</a:t>
            </a:r>
          </a:p>
          <a:p>
            <a:pPr algn="ctr"/>
            <a:r>
              <a:rPr lang="en-US" altLang="ko-KR" sz="900" dirty="0"/>
              <a:t>(MAC, IP, Step Flag(1))</a:t>
            </a:r>
            <a:endParaRPr lang="ko-KR" altLang="en-US" sz="900" dirty="0"/>
          </a:p>
        </p:txBody>
      </p:sp>
      <p:sp>
        <p:nvSpPr>
          <p:cNvPr id="48" name="직사각형 47"/>
          <p:cNvSpPr/>
          <p:nvPr/>
        </p:nvSpPr>
        <p:spPr>
          <a:xfrm>
            <a:off x="1857364" y="68190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Receive setting information</a:t>
            </a:r>
            <a:endParaRPr lang="ko-KR" altLang="en-US" sz="900" dirty="0"/>
          </a:p>
        </p:txBody>
      </p:sp>
      <p:sp>
        <p:nvSpPr>
          <p:cNvPr id="49" name="직사각형 48"/>
          <p:cNvSpPr/>
          <p:nvPr/>
        </p:nvSpPr>
        <p:spPr>
          <a:xfrm>
            <a:off x="1857364" y="753686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Authentication and send result</a:t>
            </a:r>
            <a:endParaRPr lang="ko-KR" altLang="en-US" sz="900" dirty="0"/>
          </a:p>
        </p:txBody>
      </p:sp>
      <p:sp>
        <p:nvSpPr>
          <p:cNvPr id="51" name="직사각형 50"/>
          <p:cNvSpPr/>
          <p:nvPr/>
        </p:nvSpPr>
        <p:spPr>
          <a:xfrm>
            <a:off x="3789040" y="5148064"/>
            <a:ext cx="2664296" cy="299432"/>
          </a:xfrm>
          <a:prstGeom prst="rect">
            <a:avLst/>
          </a:prstGeom>
          <a:ln w="3175">
            <a:solidFill>
              <a:srgbClr val="FF0000"/>
            </a:solidFill>
            <a:prstDash val="solid"/>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Test STB button and IR reception</a:t>
            </a:r>
            <a:endParaRPr lang="ko-KR" altLang="en-US" sz="1000" dirty="0"/>
          </a:p>
        </p:txBody>
      </p:sp>
      <p:sp>
        <p:nvSpPr>
          <p:cNvPr id="52" name="직사각형 51"/>
          <p:cNvSpPr/>
          <p:nvPr/>
        </p:nvSpPr>
        <p:spPr>
          <a:xfrm>
            <a:off x="3789040" y="4642868"/>
            <a:ext cx="1500198" cy="2994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err="1"/>
              <a:t>Realtime</a:t>
            </a:r>
            <a:r>
              <a:rPr lang="en-US" altLang="ko-KR" sz="1000" dirty="0"/>
              <a:t> broadcast/</a:t>
            </a:r>
            <a:r>
              <a:rPr lang="en-US" altLang="ko-KR" sz="1000" dirty="0" err="1"/>
              <a:t>VoD</a:t>
            </a:r>
            <a:endParaRPr lang="ko-KR" altLang="en-US" sz="1000" dirty="0"/>
          </a:p>
        </p:txBody>
      </p:sp>
      <p:sp>
        <p:nvSpPr>
          <p:cNvPr id="53" name="직사각형 52"/>
          <p:cNvSpPr/>
          <p:nvPr/>
        </p:nvSpPr>
        <p:spPr>
          <a:xfrm>
            <a:off x="3789040" y="5650410"/>
            <a:ext cx="1500198" cy="2994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a:t> Revoke Authentication</a:t>
            </a:r>
            <a:endParaRPr lang="ko-KR" altLang="en-US" sz="1000" dirty="0"/>
          </a:p>
        </p:txBody>
      </p:sp>
      <p:sp>
        <p:nvSpPr>
          <p:cNvPr id="54" name="직사각형 53"/>
          <p:cNvSpPr/>
          <p:nvPr/>
        </p:nvSpPr>
        <p:spPr>
          <a:xfrm>
            <a:off x="3789040" y="6154466"/>
            <a:ext cx="1500198" cy="2994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900" dirty="0"/>
              <a:t>Reboot/Factory Default</a:t>
            </a:r>
            <a:endParaRPr lang="ko-KR" altLang="en-US" sz="900" dirty="0"/>
          </a:p>
        </p:txBody>
      </p:sp>
      <p:sp>
        <p:nvSpPr>
          <p:cNvPr id="55" name="모서리가 둥근 직사각형 54"/>
          <p:cNvSpPr/>
          <p:nvPr/>
        </p:nvSpPr>
        <p:spPr>
          <a:xfrm>
            <a:off x="3789040" y="7252444"/>
            <a:ext cx="1517298" cy="457698"/>
          </a:xfrm>
          <a:prstGeom prst="roundRect">
            <a:avLst>
              <a:gd name="adj" fmla="val 45768"/>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END</a:t>
            </a:r>
            <a:endParaRPr lang="ko-KR" altLang="en-US" sz="900" dirty="0"/>
          </a:p>
        </p:txBody>
      </p:sp>
      <p:sp>
        <p:nvSpPr>
          <p:cNvPr id="59" name="아래쪽 화살표 58"/>
          <p:cNvSpPr/>
          <p:nvPr/>
        </p:nvSpPr>
        <p:spPr>
          <a:xfrm>
            <a:off x="2500306" y="357186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0" name="아래쪽 화살표 59"/>
          <p:cNvSpPr/>
          <p:nvPr/>
        </p:nvSpPr>
        <p:spPr>
          <a:xfrm>
            <a:off x="2500306" y="517257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1" name="아래쪽 화살표 60"/>
          <p:cNvSpPr/>
          <p:nvPr/>
        </p:nvSpPr>
        <p:spPr>
          <a:xfrm>
            <a:off x="2500306" y="588695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2" name="아래쪽 화살표 61"/>
          <p:cNvSpPr/>
          <p:nvPr/>
        </p:nvSpPr>
        <p:spPr>
          <a:xfrm>
            <a:off x="2500306" y="660133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3" name="아래쪽 화살표 62"/>
          <p:cNvSpPr/>
          <p:nvPr/>
        </p:nvSpPr>
        <p:spPr>
          <a:xfrm>
            <a:off x="2500306" y="731571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4" name="아래쪽 화살표 63"/>
          <p:cNvSpPr/>
          <p:nvPr/>
        </p:nvSpPr>
        <p:spPr>
          <a:xfrm>
            <a:off x="2500306" y="803009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5" name="아래쪽 화살표 64"/>
          <p:cNvSpPr/>
          <p:nvPr/>
        </p:nvSpPr>
        <p:spPr>
          <a:xfrm>
            <a:off x="4431982" y="4427984"/>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6" name="아래쪽 화살표 65"/>
          <p:cNvSpPr/>
          <p:nvPr/>
        </p:nvSpPr>
        <p:spPr>
          <a:xfrm>
            <a:off x="4431982" y="4932040"/>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67" name="아래쪽 화살표 66"/>
          <p:cNvSpPr/>
          <p:nvPr/>
        </p:nvSpPr>
        <p:spPr>
          <a:xfrm>
            <a:off x="4431982" y="5940152"/>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cxnSp>
        <p:nvCxnSpPr>
          <p:cNvPr id="70" name="Shape 69"/>
          <p:cNvCxnSpPr>
            <a:stCxn id="43" idx="3"/>
            <a:endCxn id="58" idx="0"/>
          </p:cNvCxnSpPr>
          <p:nvPr/>
        </p:nvCxnSpPr>
        <p:spPr>
          <a:xfrm flipV="1">
            <a:off x="3345022" y="3491880"/>
            <a:ext cx="1194117" cy="4968552"/>
          </a:xfrm>
          <a:prstGeom prst="bentConnector4">
            <a:avLst>
              <a:gd name="adj1" fmla="val 18592"/>
              <a:gd name="adj2" fmla="val 104601"/>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직사각형 71"/>
          <p:cNvSpPr/>
          <p:nvPr/>
        </p:nvSpPr>
        <p:spPr>
          <a:xfrm>
            <a:off x="3789040" y="3994796"/>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000" dirty="0"/>
              <a:t>Connect Management Sever</a:t>
            </a:r>
          </a:p>
          <a:p>
            <a:pPr algn="ctr"/>
            <a:r>
              <a:rPr lang="en-US" altLang="ko-KR" sz="1000" dirty="0"/>
              <a:t>(MAC, IP, Step Flag(2))</a:t>
            </a:r>
            <a:endParaRPr lang="ko-KR" altLang="en-US" sz="1000" dirty="0"/>
          </a:p>
        </p:txBody>
      </p:sp>
      <p:sp>
        <p:nvSpPr>
          <p:cNvPr id="73" name="아래쪽 화살표 72"/>
          <p:cNvSpPr/>
          <p:nvPr/>
        </p:nvSpPr>
        <p:spPr>
          <a:xfrm>
            <a:off x="4431982" y="5436096"/>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74" name="직사각형 73"/>
          <p:cNvSpPr/>
          <p:nvPr/>
        </p:nvSpPr>
        <p:spPr>
          <a:xfrm>
            <a:off x="3789040" y="6655102"/>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Connect Management Sever</a:t>
            </a:r>
          </a:p>
          <a:p>
            <a:pPr algn="ctr"/>
            <a:r>
              <a:rPr lang="en-US" altLang="ko-KR" sz="900" dirty="0"/>
              <a:t>(MAC, IP, Step Flag(3))</a:t>
            </a:r>
            <a:endParaRPr lang="ko-KR" altLang="en-US" sz="900" dirty="0"/>
          </a:p>
        </p:txBody>
      </p:sp>
      <p:sp>
        <p:nvSpPr>
          <p:cNvPr id="75" name="아래쪽 화살표 74"/>
          <p:cNvSpPr/>
          <p:nvPr/>
        </p:nvSpPr>
        <p:spPr>
          <a:xfrm>
            <a:off x="4431982" y="644420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77" name="모서리가 둥근 사각형 설명선 76"/>
          <p:cNvSpPr/>
          <p:nvPr/>
        </p:nvSpPr>
        <p:spPr>
          <a:xfrm>
            <a:off x="5085184" y="7740352"/>
            <a:ext cx="1374422" cy="432048"/>
          </a:xfrm>
          <a:prstGeom prst="wedgeRoundRectCallout">
            <a:avLst>
              <a:gd name="adj1" fmla="val -59143"/>
              <a:gd name="adj2" fmla="val -56466"/>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1000" dirty="0"/>
              <a:t>Check ATT STB program and Delete it in  STB.</a:t>
            </a:r>
            <a:endParaRPr lang="ko-KR" altLang="en-US" sz="1000" dirty="0"/>
          </a:p>
        </p:txBody>
      </p:sp>
      <p:sp>
        <p:nvSpPr>
          <p:cNvPr id="78" name="다이아몬드 77"/>
          <p:cNvSpPr/>
          <p:nvPr/>
        </p:nvSpPr>
        <p:spPr>
          <a:xfrm>
            <a:off x="1841974" y="3786182"/>
            <a:ext cx="1515588" cy="432048"/>
          </a:xfrm>
          <a:prstGeom prst="diamond">
            <a:avLst/>
          </a:prstGeom>
        </p:spPr>
        <p:style>
          <a:lnRef idx="1">
            <a:schemeClr val="accent6"/>
          </a:lnRef>
          <a:fillRef idx="2">
            <a:schemeClr val="accent6"/>
          </a:fillRef>
          <a:effectRef idx="1">
            <a:schemeClr val="accent6"/>
          </a:effectRef>
          <a:fontRef idx="minor">
            <a:schemeClr val="dk1"/>
          </a:fontRef>
        </p:style>
        <p:txBody>
          <a:bodyPr lIns="0" rIns="0" rtlCol="0" anchor="ctr"/>
          <a:lstStyle/>
          <a:p>
            <a:pPr algn="ctr"/>
            <a:r>
              <a:rPr lang="en-US" altLang="ko-KR" sz="1000" dirty="0"/>
              <a:t>Check </a:t>
            </a:r>
            <a:r>
              <a:rPr lang="en-US" altLang="ko-KR" sz="1000" dirty="0" err="1"/>
              <a:t>Deamon</a:t>
            </a:r>
            <a:r>
              <a:rPr lang="en-US" altLang="ko-KR" sz="1000" dirty="0"/>
              <a:t> </a:t>
            </a:r>
            <a:r>
              <a:rPr lang="en-US" altLang="ko-KR" sz="1000" dirty="0" err="1"/>
              <a:t>deletetion</a:t>
            </a:r>
            <a:endParaRPr lang="ko-KR" altLang="en-US" sz="1000" dirty="0"/>
          </a:p>
        </p:txBody>
      </p:sp>
      <p:sp>
        <p:nvSpPr>
          <p:cNvPr id="79" name="모서리가 둥근 사각형 설명선 78"/>
          <p:cNvSpPr/>
          <p:nvPr/>
        </p:nvSpPr>
        <p:spPr>
          <a:xfrm>
            <a:off x="261938" y="3635896"/>
            <a:ext cx="1529710" cy="1201336"/>
          </a:xfrm>
          <a:prstGeom prst="wedgeRoundRectCallout">
            <a:avLst>
              <a:gd name="adj1" fmla="val 53269"/>
              <a:gd name="adj2" fmla="val -11975"/>
              <a:gd name="adj3" fmla="val 1666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altLang="ko-KR" sz="900" dirty="0"/>
              <a:t>It should be deleted </a:t>
            </a:r>
            <a:r>
              <a:rPr lang="en-US" altLang="ko-KR" sz="900" dirty="0" err="1"/>
              <a:t>deamon</a:t>
            </a:r>
            <a:r>
              <a:rPr lang="en-US" altLang="ko-KR" sz="900" dirty="0"/>
              <a:t> that it installed before 24 hours ago.(It is for prevention that it runs in customer house)</a:t>
            </a:r>
            <a:endParaRPr lang="ko-KR" altLang="en-US" sz="900" dirty="0"/>
          </a:p>
        </p:txBody>
      </p:sp>
      <p:sp>
        <p:nvSpPr>
          <p:cNvPr id="80" name="아래쪽 화살표 79"/>
          <p:cNvSpPr/>
          <p:nvPr/>
        </p:nvSpPr>
        <p:spPr>
          <a:xfrm>
            <a:off x="2500306" y="4286248"/>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43" name="직사각형 42"/>
          <p:cNvSpPr/>
          <p:nvPr/>
        </p:nvSpPr>
        <p:spPr>
          <a:xfrm>
            <a:off x="1844824" y="8244408"/>
            <a:ext cx="1500198" cy="43204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900" dirty="0"/>
              <a:t>Update channels</a:t>
            </a:r>
            <a:endParaRPr lang="ko-KR" altLang="en-US" sz="900" dirty="0"/>
          </a:p>
        </p:txBody>
      </p:sp>
      <p:sp>
        <p:nvSpPr>
          <p:cNvPr id="44" name="아래쪽 화살표 43"/>
          <p:cNvSpPr/>
          <p:nvPr/>
        </p:nvSpPr>
        <p:spPr>
          <a:xfrm>
            <a:off x="4441102" y="3779912"/>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58" name="직사각형 57"/>
          <p:cNvSpPr/>
          <p:nvPr/>
        </p:nvSpPr>
        <p:spPr>
          <a:xfrm>
            <a:off x="3789040" y="3491880"/>
            <a:ext cx="1500198" cy="29943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Reboot</a:t>
            </a:r>
            <a:endParaRPr lang="ko-KR" altLang="en-US" sz="1000" dirty="0"/>
          </a:p>
        </p:txBody>
      </p:sp>
      <p:sp>
        <p:nvSpPr>
          <p:cNvPr id="71" name="모서리가 둥근 사각형 설명선 70"/>
          <p:cNvSpPr/>
          <p:nvPr/>
        </p:nvSpPr>
        <p:spPr>
          <a:xfrm>
            <a:off x="326386" y="3059832"/>
            <a:ext cx="1374422" cy="432048"/>
          </a:xfrm>
          <a:prstGeom prst="wedgeRoundRectCallout">
            <a:avLst>
              <a:gd name="adj1" fmla="val 58873"/>
              <a:gd name="adj2" fmla="val -1245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900" dirty="0"/>
              <a:t>It may change how to install demon.</a:t>
            </a:r>
            <a:endParaRPr lang="ko-KR" altLang="en-US" sz="900" dirty="0"/>
          </a:p>
        </p:txBody>
      </p:sp>
      <p:sp>
        <p:nvSpPr>
          <p:cNvPr id="82" name="TextBox 81"/>
          <p:cNvSpPr txBox="1"/>
          <p:nvPr/>
        </p:nvSpPr>
        <p:spPr>
          <a:xfrm>
            <a:off x="188640" y="8867001"/>
            <a:ext cx="6064481" cy="24622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r>
              <a:rPr lang="en-US" altLang="ko-KR" sz="1000" dirty="0">
                <a:solidFill>
                  <a:srgbClr val="FF0000"/>
                </a:solidFill>
              </a:rPr>
              <a:t>* After completing each step, it is necessary to modify the step information based on reboot status.</a:t>
            </a:r>
            <a:endParaRPr lang="ko-KR" altLang="en-US" sz="1000" dirty="0">
              <a:solidFill>
                <a:srgbClr val="FF0000"/>
              </a:solidFill>
            </a:endParaRPr>
          </a:p>
        </p:txBody>
      </p:sp>
      <p:sp>
        <p:nvSpPr>
          <p:cNvPr id="69" name="아래쪽 화살표 68"/>
          <p:cNvSpPr/>
          <p:nvPr/>
        </p:nvSpPr>
        <p:spPr>
          <a:xfrm>
            <a:off x="4437112" y="7093420"/>
            <a:ext cx="214314" cy="142876"/>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o-KR" altLang="en-US"/>
          </a:p>
        </p:txBody>
      </p:sp>
      <p:sp>
        <p:nvSpPr>
          <p:cNvPr id="50" name="슬라이드 번호 개체 틀 4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4</a:t>
            </a:fld>
            <a:endParaRPr lang="ko-KR"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1/4</a:t>
            </a:r>
            <a:endParaRPr kumimoji="0" lang="ko-KR" altLang="en-US" sz="1200" b="1" dirty="0"/>
          </a:p>
        </p:txBody>
      </p: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sp>
        <p:nvSpPr>
          <p:cNvPr id="10" name="TextBox 9"/>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11" name="TextBox 10"/>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15" name="TextBox 14"/>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
        <p:nvSpPr>
          <p:cNvPr id="33" name="모서리가 둥근 직사각형 32"/>
          <p:cNvSpPr/>
          <p:nvPr/>
        </p:nvSpPr>
        <p:spPr>
          <a:xfrm>
            <a:off x="4424363" y="1714896"/>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Connect USB</a:t>
            </a:r>
          </a:p>
        </p:txBody>
      </p:sp>
      <p:grpSp>
        <p:nvGrpSpPr>
          <p:cNvPr id="12" name="그룹 39"/>
          <p:cNvGrpSpPr/>
          <p:nvPr/>
        </p:nvGrpSpPr>
        <p:grpSpPr>
          <a:xfrm>
            <a:off x="3022624" y="35496"/>
            <a:ext cx="3790752" cy="432048"/>
            <a:chOff x="214313" y="714375"/>
            <a:chExt cx="6429375" cy="714375"/>
          </a:xfrm>
        </p:grpSpPr>
        <p:sp>
          <p:nvSpPr>
            <p:cNvPr id="41" name="모서리가 둥근 직사각형 4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42" name="모서리가 둥근 직사각형 4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kumimoji="0" lang="ko-KR" altLang="en-US" sz="1000" dirty="0">
                <a:latin typeface="HY견고딕" pitchFamily="18" charset="-127"/>
                <a:ea typeface="HY견고딕" pitchFamily="18" charset="-127"/>
              </a:endParaRPr>
            </a:p>
          </p:txBody>
        </p:sp>
      </p:grpSp>
      <p:sp>
        <p:nvSpPr>
          <p:cNvPr id="49" name="모서리가 둥근 직사각형 48"/>
          <p:cNvSpPr/>
          <p:nvPr/>
        </p:nvSpPr>
        <p:spPr>
          <a:xfrm>
            <a:off x="4424363" y="2286400"/>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STB On</a:t>
            </a:r>
          </a:p>
          <a:p>
            <a:pPr algn="ctr"/>
            <a:r>
              <a:rPr lang="en-US" altLang="ko-KR" sz="1000" b="1" dirty="0"/>
              <a:t>(Install </a:t>
            </a:r>
            <a:r>
              <a:rPr lang="en-US" altLang="ko-KR" sz="1000" b="1" dirty="0" err="1"/>
              <a:t>Deamon</a:t>
            </a:r>
            <a:r>
              <a:rPr lang="en-US" altLang="ko-KR" sz="1000" b="1" dirty="0"/>
              <a:t>)</a:t>
            </a:r>
            <a:endParaRPr lang="ko-KR" altLang="en-US" sz="1000" b="1" dirty="0"/>
          </a:p>
        </p:txBody>
      </p:sp>
      <p:sp>
        <p:nvSpPr>
          <p:cNvPr id="50" name="모서리가 둥근 직사각형 49"/>
          <p:cNvSpPr/>
          <p:nvPr/>
        </p:nvSpPr>
        <p:spPr>
          <a:xfrm>
            <a:off x="4424363" y="2867024"/>
            <a:ext cx="1236885" cy="41909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Ready to Test</a:t>
            </a:r>
            <a:endParaRPr lang="ko-KR" altLang="en-US" sz="1000" b="1" dirty="0"/>
          </a:p>
        </p:txBody>
      </p:sp>
      <p:cxnSp>
        <p:nvCxnSpPr>
          <p:cNvPr id="52" name="직선 화살표 연결선 51"/>
          <p:cNvCxnSpPr/>
          <p:nvPr/>
        </p:nvCxnSpPr>
        <p:spPr>
          <a:xfrm>
            <a:off x="6187480" y="4210615"/>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53" name="직선 연결선 52"/>
          <p:cNvCxnSpPr/>
          <p:nvPr/>
        </p:nvCxnSpPr>
        <p:spPr>
          <a:xfrm>
            <a:off x="5107360" y="4544233"/>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5072074" y="4143372"/>
            <a:ext cx="1115406" cy="600164"/>
          </a:xfrm>
          <a:prstGeom prst="rect">
            <a:avLst/>
          </a:prstGeom>
          <a:noFill/>
        </p:spPr>
        <p:txBody>
          <a:bodyPr wrap="square" rtlCol="0">
            <a:spAutoFit/>
          </a:bodyPr>
          <a:lstStyle/>
          <a:p>
            <a:pPr algn="ctr"/>
            <a:r>
              <a:rPr lang="en-US" altLang="ko-KR" sz="1100" dirty="0"/>
              <a:t>Mac, IP, </a:t>
            </a:r>
          </a:p>
          <a:p>
            <a:pPr algn="ctr"/>
            <a:r>
              <a:rPr lang="en-US" altLang="ko-KR" sz="1100" dirty="0" err="1"/>
              <a:t>Authetication</a:t>
            </a:r>
            <a:r>
              <a:rPr lang="en-US" altLang="ko-KR" sz="1100" dirty="0"/>
              <a:t>, </a:t>
            </a:r>
            <a:r>
              <a:rPr lang="en-US" altLang="ko-KR" sz="1100" b="1" dirty="0">
                <a:solidFill>
                  <a:srgbClr val="FF0000"/>
                </a:solidFill>
              </a:rPr>
              <a:t>Step(1)</a:t>
            </a:r>
            <a:endParaRPr lang="ko-KR" altLang="en-US" sz="1100" b="1" dirty="0">
              <a:solidFill>
                <a:srgbClr val="FF0000"/>
              </a:solidFill>
            </a:endParaRPr>
          </a:p>
        </p:txBody>
      </p:sp>
      <p:cxnSp>
        <p:nvCxnSpPr>
          <p:cNvPr id="55" name="직선 연결선 54"/>
          <p:cNvCxnSpPr/>
          <p:nvPr/>
        </p:nvCxnSpPr>
        <p:spPr>
          <a:xfrm>
            <a:off x="5107360" y="4858687"/>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5107360" y="4744795"/>
            <a:ext cx="1080120" cy="261610"/>
          </a:xfrm>
          <a:prstGeom prst="rect">
            <a:avLst/>
          </a:prstGeom>
          <a:noFill/>
        </p:spPr>
        <p:txBody>
          <a:bodyPr wrap="square" rtlCol="0">
            <a:spAutoFit/>
          </a:bodyPr>
          <a:lstStyle/>
          <a:p>
            <a:pPr algn="ctr"/>
            <a:r>
              <a:rPr lang="en-US" altLang="ko-KR" sz="1100" dirty="0" err="1"/>
              <a:t>Ack</a:t>
            </a:r>
            <a:endParaRPr lang="ko-KR" altLang="en-US" sz="1100" dirty="0"/>
          </a:p>
        </p:txBody>
      </p:sp>
      <p:cxnSp>
        <p:nvCxnSpPr>
          <p:cNvPr id="57" name="직선 연결선 56"/>
          <p:cNvCxnSpPr/>
          <p:nvPr/>
        </p:nvCxnSpPr>
        <p:spPr>
          <a:xfrm>
            <a:off x="1506960" y="5192305"/>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506960" y="4930695"/>
            <a:ext cx="3938264" cy="261610"/>
          </a:xfrm>
          <a:prstGeom prst="rect">
            <a:avLst/>
          </a:prstGeom>
          <a:noFill/>
        </p:spPr>
        <p:txBody>
          <a:bodyPr wrap="square" rtlCol="0">
            <a:spAutoFit/>
          </a:bodyPr>
          <a:lstStyle/>
          <a:p>
            <a:pPr algn="ctr"/>
            <a:r>
              <a:rPr lang="en-US" altLang="ko-KR" sz="1100" dirty="0"/>
              <a:t>Request IP &amp; Ver. Inform. using MAC as a key</a:t>
            </a:r>
            <a:endParaRPr lang="ko-KR" altLang="en-US" sz="1100" dirty="0"/>
          </a:p>
        </p:txBody>
      </p:sp>
      <p:cxnSp>
        <p:nvCxnSpPr>
          <p:cNvPr id="59" name="직선 연결선 58"/>
          <p:cNvCxnSpPr/>
          <p:nvPr/>
        </p:nvCxnSpPr>
        <p:spPr>
          <a:xfrm>
            <a:off x="1506960" y="5506759"/>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1506960" y="5245149"/>
            <a:ext cx="4010272"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
        <p:nvSpPr>
          <p:cNvPr id="61" name="모서리가 둥근 직사각형 60"/>
          <p:cNvSpPr/>
          <p:nvPr/>
        </p:nvSpPr>
        <p:spPr>
          <a:xfrm>
            <a:off x="404398" y="4143372"/>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모서리가 둥근 직사각형 61"/>
          <p:cNvSpPr/>
          <p:nvPr/>
        </p:nvSpPr>
        <p:spPr>
          <a:xfrm>
            <a:off x="476672" y="4694926"/>
            <a:ext cx="935838"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Create STB IP Inform.</a:t>
            </a:r>
            <a:endParaRPr lang="ko-KR" altLang="en-US" sz="1000" b="1" dirty="0"/>
          </a:p>
        </p:txBody>
      </p:sp>
      <p:cxnSp>
        <p:nvCxnSpPr>
          <p:cNvPr id="63" name="직선 연결선 62"/>
          <p:cNvCxnSpPr/>
          <p:nvPr/>
        </p:nvCxnSpPr>
        <p:spPr>
          <a:xfrm>
            <a:off x="1466186" y="6685868"/>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1466186" y="6424258"/>
            <a:ext cx="3600400" cy="261610"/>
          </a:xfrm>
          <a:prstGeom prst="rect">
            <a:avLst/>
          </a:prstGeom>
          <a:noFill/>
        </p:spPr>
        <p:txBody>
          <a:bodyPr wrap="square" rtlCol="0">
            <a:spAutoFit/>
          </a:bodyPr>
          <a:lstStyle/>
          <a:p>
            <a:pPr algn="ctr"/>
            <a:r>
              <a:rPr lang="en-US" altLang="ko-KR" sz="1100" dirty="0"/>
              <a:t>Connect TCP socket(Port : 10000)</a:t>
            </a:r>
            <a:endParaRPr lang="ko-KR" altLang="en-US" sz="1100" dirty="0"/>
          </a:p>
        </p:txBody>
      </p:sp>
      <p:sp>
        <p:nvSpPr>
          <p:cNvPr id="71" name="모서리가 둥근 직사각형 70"/>
          <p:cNvSpPr/>
          <p:nvPr/>
        </p:nvSpPr>
        <p:spPr>
          <a:xfrm>
            <a:off x="1299728" y="6143636"/>
            <a:ext cx="5112568" cy="86637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2" name="모서리가 둥근 직사각형 71"/>
          <p:cNvSpPr/>
          <p:nvPr/>
        </p:nvSpPr>
        <p:spPr>
          <a:xfrm>
            <a:off x="5260167" y="6224194"/>
            <a:ext cx="1008113"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Connect Socket</a:t>
            </a:r>
            <a:endParaRPr lang="ko-KR" altLang="en-US" sz="1000" b="1" dirty="0"/>
          </a:p>
        </p:txBody>
      </p:sp>
      <p:cxnSp>
        <p:nvCxnSpPr>
          <p:cNvPr id="73" name="직선 연결선 72"/>
          <p:cNvCxnSpPr/>
          <p:nvPr/>
        </p:nvCxnSpPr>
        <p:spPr>
          <a:xfrm>
            <a:off x="1452318" y="8001024"/>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1452318" y="7739414"/>
            <a:ext cx="3600400" cy="261610"/>
          </a:xfrm>
          <a:prstGeom prst="rect">
            <a:avLst/>
          </a:prstGeom>
          <a:noFill/>
        </p:spPr>
        <p:txBody>
          <a:bodyPr wrap="square" rtlCol="0">
            <a:spAutoFit/>
          </a:bodyPr>
          <a:lstStyle/>
          <a:p>
            <a:pPr algn="ctr"/>
            <a:r>
              <a:rPr lang="en-US" altLang="ko-KR" sz="1100" dirty="0"/>
              <a:t>Send Monitoring option</a:t>
            </a:r>
            <a:endParaRPr lang="ko-KR" altLang="en-US" sz="1100" dirty="0"/>
          </a:p>
        </p:txBody>
      </p:sp>
      <p:sp>
        <p:nvSpPr>
          <p:cNvPr id="77" name="모서리가 둥근 직사각형 76"/>
          <p:cNvSpPr/>
          <p:nvPr/>
        </p:nvSpPr>
        <p:spPr>
          <a:xfrm>
            <a:off x="1285860" y="7429520"/>
            <a:ext cx="5112568"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모서리가 둥근 직사각형 77"/>
          <p:cNvSpPr/>
          <p:nvPr/>
        </p:nvSpPr>
        <p:spPr>
          <a:xfrm>
            <a:off x="5318308" y="757239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200" b="1" dirty="0"/>
              <a:t>Option</a:t>
            </a:r>
            <a:endParaRPr lang="ko-KR" altLang="en-US" sz="1200" b="1" dirty="0"/>
          </a:p>
        </p:txBody>
      </p:sp>
      <p:sp>
        <p:nvSpPr>
          <p:cNvPr id="39" name="모서리가 둥근 사각형 설명선 38"/>
          <p:cNvSpPr/>
          <p:nvPr/>
        </p:nvSpPr>
        <p:spPr>
          <a:xfrm>
            <a:off x="5661248" y="3563888"/>
            <a:ext cx="864096" cy="288032"/>
          </a:xfrm>
          <a:prstGeom prst="wedgeRoundRectCallout">
            <a:avLst>
              <a:gd name="adj1" fmla="val -24228"/>
              <a:gd name="adj2" fmla="val 20255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900" dirty="0">
                <a:solidFill>
                  <a:schemeClr val="bg1"/>
                </a:solidFill>
              </a:rPr>
              <a:t>Refer to 3.2</a:t>
            </a:r>
          </a:p>
        </p:txBody>
      </p:sp>
      <p:sp>
        <p:nvSpPr>
          <p:cNvPr id="40" name="TextBox 39"/>
          <p:cNvSpPr txBox="1"/>
          <p:nvPr/>
        </p:nvSpPr>
        <p:spPr>
          <a:xfrm>
            <a:off x="1484784" y="8028384"/>
            <a:ext cx="3528392" cy="246221"/>
          </a:xfrm>
          <a:prstGeom prst="rect">
            <a:avLst/>
          </a:prstGeom>
          <a:noFill/>
        </p:spPr>
        <p:txBody>
          <a:bodyPr wrap="square" rtlCol="0">
            <a:spAutoFit/>
          </a:bodyPr>
          <a:lstStyle/>
          <a:p>
            <a:pPr algn="ctr"/>
            <a:r>
              <a:rPr lang="en-US" altLang="ko-KR" sz="1000" dirty="0"/>
              <a:t>It should include whether Patch run and reboot or not</a:t>
            </a:r>
            <a:endParaRPr lang="ko-KR" altLang="en-US" sz="1000" dirty="0"/>
          </a:p>
        </p:txBody>
      </p:sp>
      <p:sp>
        <p:nvSpPr>
          <p:cNvPr id="43" name="모서리가 둥근 사각형 설명선 42"/>
          <p:cNvSpPr/>
          <p:nvPr/>
        </p:nvSpPr>
        <p:spPr>
          <a:xfrm>
            <a:off x="1556792" y="2267744"/>
            <a:ext cx="2690014" cy="1368152"/>
          </a:xfrm>
          <a:prstGeom prst="wedgeRoundRectCallout">
            <a:avLst>
              <a:gd name="adj1" fmla="val 55171"/>
              <a:gd name="adj2" fmla="val 10057"/>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defPPr>
              <a:defRPr lang="ko-KR"/>
            </a:defPPr>
            <a:lvl1pPr marL="0" algn="l" defTabSz="914400" rtl="0" eaLnBrk="1" latinLnBrk="1" hangingPunct="1">
              <a:defRPr sz="1800" kern="1200">
                <a:solidFill>
                  <a:schemeClr val="dk1"/>
                </a:solidFill>
                <a:latin typeface="+mn-lt"/>
                <a:ea typeface="+mn-ea"/>
                <a:cs typeface="+mn-cs"/>
              </a:defRPr>
            </a:lvl1pPr>
            <a:lvl2pPr marL="457200" algn="l" defTabSz="914400" rtl="0" eaLnBrk="1" latinLnBrk="1" hangingPunct="1">
              <a:defRPr sz="1800" kern="1200">
                <a:solidFill>
                  <a:schemeClr val="dk1"/>
                </a:solidFill>
                <a:latin typeface="+mn-lt"/>
                <a:ea typeface="+mn-ea"/>
                <a:cs typeface="+mn-cs"/>
              </a:defRPr>
            </a:lvl2pPr>
            <a:lvl3pPr marL="914400" algn="l" defTabSz="914400" rtl="0" eaLnBrk="1" latinLnBrk="1" hangingPunct="1">
              <a:defRPr sz="1800" kern="1200">
                <a:solidFill>
                  <a:schemeClr val="dk1"/>
                </a:solidFill>
                <a:latin typeface="+mn-lt"/>
                <a:ea typeface="+mn-ea"/>
                <a:cs typeface="+mn-cs"/>
              </a:defRPr>
            </a:lvl3pPr>
            <a:lvl4pPr marL="1371600" algn="l" defTabSz="914400" rtl="0" eaLnBrk="1" latinLnBrk="1" hangingPunct="1">
              <a:defRPr sz="1800" kern="1200">
                <a:solidFill>
                  <a:schemeClr val="dk1"/>
                </a:solidFill>
                <a:latin typeface="+mn-lt"/>
                <a:ea typeface="+mn-ea"/>
                <a:cs typeface="+mn-cs"/>
              </a:defRPr>
            </a:lvl4pPr>
            <a:lvl5pPr marL="1828800" algn="l" defTabSz="914400" rtl="0" eaLnBrk="1" latinLnBrk="1" hangingPunct="1">
              <a:defRPr sz="1800" kern="1200">
                <a:solidFill>
                  <a:schemeClr val="dk1"/>
                </a:solidFill>
                <a:latin typeface="+mn-lt"/>
                <a:ea typeface="+mn-ea"/>
                <a:cs typeface="+mn-cs"/>
              </a:defRPr>
            </a:lvl5pPr>
            <a:lvl6pPr marL="2286000" algn="l" defTabSz="914400" rtl="0" eaLnBrk="1" latinLnBrk="1" hangingPunct="1">
              <a:defRPr sz="1800" kern="1200">
                <a:solidFill>
                  <a:schemeClr val="dk1"/>
                </a:solidFill>
                <a:latin typeface="+mn-lt"/>
                <a:ea typeface="+mn-ea"/>
                <a:cs typeface="+mn-cs"/>
              </a:defRPr>
            </a:lvl6pPr>
            <a:lvl7pPr marL="2743200" algn="l" defTabSz="914400" rtl="0" eaLnBrk="1" latinLnBrk="1" hangingPunct="1">
              <a:defRPr sz="1800" kern="1200">
                <a:solidFill>
                  <a:schemeClr val="dk1"/>
                </a:solidFill>
                <a:latin typeface="+mn-lt"/>
                <a:ea typeface="+mn-ea"/>
                <a:cs typeface="+mn-cs"/>
              </a:defRPr>
            </a:lvl7pPr>
            <a:lvl8pPr marL="3200400" algn="l" defTabSz="914400" rtl="0" eaLnBrk="1" latinLnBrk="1" hangingPunct="1">
              <a:defRPr sz="1800" kern="1200">
                <a:solidFill>
                  <a:schemeClr val="dk1"/>
                </a:solidFill>
                <a:latin typeface="+mn-lt"/>
                <a:ea typeface="+mn-ea"/>
                <a:cs typeface="+mn-cs"/>
              </a:defRPr>
            </a:lvl8pPr>
            <a:lvl9pPr marL="3657600" algn="l" defTabSz="914400" rtl="0" eaLnBrk="1" latinLnBrk="1" hangingPunct="1">
              <a:defRPr sz="1800" kern="1200">
                <a:solidFill>
                  <a:schemeClr val="dk1"/>
                </a:solidFill>
                <a:latin typeface="+mn-lt"/>
                <a:ea typeface="+mn-ea"/>
                <a:cs typeface="+mn-cs"/>
              </a:defRPr>
            </a:lvl9pPr>
          </a:lstStyle>
          <a:p>
            <a:pPr algn="ctr"/>
            <a:r>
              <a:rPr lang="en-US" altLang="ko-KR" sz="900" b="1" dirty="0"/>
              <a:t>#It should run the following functions itself when STB </a:t>
            </a:r>
            <a:r>
              <a:rPr lang="en-US" altLang="ko-KR" sz="900" b="1" dirty="0" err="1"/>
              <a:t>deamon</a:t>
            </a:r>
            <a:r>
              <a:rPr lang="en-US" altLang="ko-KR" sz="900" b="1" dirty="0"/>
              <a:t> starts#</a:t>
            </a:r>
          </a:p>
          <a:p>
            <a:pPr algn="ctr"/>
            <a:endParaRPr lang="en-US" altLang="ko-KR" sz="900" dirty="0"/>
          </a:p>
          <a:p>
            <a:r>
              <a:rPr lang="en-US" altLang="ko-KR" sz="900" dirty="0"/>
              <a:t>1. Revoke Authentication</a:t>
            </a:r>
            <a:r>
              <a:rPr lang="ko-KR" altLang="en-US" sz="900" dirty="0"/>
              <a:t> </a:t>
            </a:r>
            <a:r>
              <a:rPr lang="en-US" altLang="ko-KR" sz="900" dirty="0"/>
              <a:t>: Reboot</a:t>
            </a:r>
          </a:p>
          <a:p>
            <a:r>
              <a:rPr lang="en-US" altLang="ko-KR" sz="900" dirty="0"/>
              <a:t>2. Unlock Parental control</a:t>
            </a:r>
          </a:p>
          <a:p>
            <a:r>
              <a:rPr lang="en-US" altLang="ko-KR" sz="900" dirty="0"/>
              <a:t>3. Prohibit auto upgrade</a:t>
            </a:r>
          </a:p>
          <a:p>
            <a:r>
              <a:rPr lang="en-US" altLang="ko-KR" sz="900" dirty="0"/>
              <a:t>4. Set Dynamic IP</a:t>
            </a:r>
          </a:p>
          <a:p>
            <a:r>
              <a:rPr lang="en-US" altLang="ko-KR" sz="900" dirty="0"/>
              <a:t>5. Check </a:t>
            </a:r>
            <a:r>
              <a:rPr lang="en-US" altLang="ko-KR" sz="900" dirty="0" err="1"/>
              <a:t>SDCard</a:t>
            </a:r>
            <a:r>
              <a:rPr lang="en-US" altLang="ko-KR" sz="900" dirty="0"/>
              <a:t>/USB</a:t>
            </a:r>
            <a:endParaRPr lang="ko-KR" altLang="en-US" sz="900" dirty="0"/>
          </a:p>
        </p:txBody>
      </p:sp>
      <p:sp>
        <p:nvSpPr>
          <p:cNvPr id="44" name="슬라이드 번호 개체 틀 4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5</a:t>
            </a:fld>
            <a:endParaRPr lang="ko-KR"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3"/>
          <p:cNvGrpSpPr/>
          <p:nvPr/>
        </p:nvGrpSpPr>
        <p:grpSpPr>
          <a:xfrm>
            <a:off x="3022624" y="35496"/>
            <a:ext cx="3790752"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41" name="직선 연결선 40"/>
          <p:cNvCxnSpPr/>
          <p:nvPr/>
        </p:nvCxnSpPr>
        <p:spPr>
          <a:xfrm>
            <a:off x="1460844" y="2236408"/>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460844" y="1974798"/>
            <a:ext cx="3600400" cy="261610"/>
          </a:xfrm>
          <a:prstGeom prst="rect">
            <a:avLst/>
          </a:prstGeom>
          <a:noFill/>
          <a:ln>
            <a:noFill/>
            <a:prstDash val="sysDash"/>
          </a:ln>
        </p:spPr>
        <p:txBody>
          <a:bodyPr wrap="square" rtlCol="0">
            <a:spAutoFit/>
          </a:bodyPr>
          <a:lstStyle/>
          <a:p>
            <a:pPr algn="ctr"/>
            <a:r>
              <a:rPr lang="en-US" altLang="ko-KR" sz="1100" dirty="0"/>
              <a:t>STB</a:t>
            </a:r>
            <a:r>
              <a:rPr lang="ko-KR" altLang="en-US" sz="1100" dirty="0"/>
              <a:t> </a:t>
            </a:r>
            <a:r>
              <a:rPr lang="en-US" altLang="ko-KR" sz="1100" dirty="0"/>
              <a:t>Inform.(Device, Ver. Inform.)</a:t>
            </a:r>
            <a:endParaRPr lang="ko-KR" altLang="en-US" sz="1100" dirty="0"/>
          </a:p>
        </p:txBody>
      </p:sp>
      <p:cxnSp>
        <p:nvCxnSpPr>
          <p:cNvPr id="43" name="직선 연결선 42"/>
          <p:cNvCxnSpPr/>
          <p:nvPr/>
        </p:nvCxnSpPr>
        <p:spPr>
          <a:xfrm>
            <a:off x="1460844" y="257002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460844" y="2308416"/>
            <a:ext cx="3600400" cy="261610"/>
          </a:xfrm>
          <a:prstGeom prst="rect">
            <a:avLst/>
          </a:prstGeom>
          <a:noFill/>
          <a:ln>
            <a:noFill/>
            <a:prstDash val="sysDash"/>
          </a:ln>
        </p:spPr>
        <p:txBody>
          <a:bodyPr wrap="square" rtlCol="0">
            <a:spAutoFit/>
          </a:bodyPr>
          <a:lstStyle/>
          <a:p>
            <a:pPr algn="ctr"/>
            <a:r>
              <a:rPr lang="en-US" altLang="ko-KR" sz="1100" dirty="0" err="1"/>
              <a:t>Ack</a:t>
            </a:r>
            <a:endParaRPr lang="ko-KR" altLang="en-US" sz="1100" dirty="0"/>
          </a:p>
        </p:txBody>
      </p:sp>
      <p:sp>
        <p:nvSpPr>
          <p:cNvPr id="45" name="모서리가 둥근 직사각형 44"/>
          <p:cNvSpPr/>
          <p:nvPr/>
        </p:nvSpPr>
        <p:spPr>
          <a:xfrm>
            <a:off x="1316828" y="3657556"/>
            <a:ext cx="5112568" cy="91444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6" name="직선 연결선 45"/>
          <p:cNvCxnSpPr/>
          <p:nvPr/>
        </p:nvCxnSpPr>
        <p:spPr>
          <a:xfrm>
            <a:off x="1460844" y="3991174"/>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460844" y="3729564"/>
            <a:ext cx="3600400" cy="261610"/>
          </a:xfrm>
          <a:prstGeom prst="rect">
            <a:avLst/>
          </a:prstGeom>
          <a:noFill/>
          <a:ln>
            <a:noFill/>
            <a:prstDash val="sysDash"/>
          </a:ln>
        </p:spPr>
        <p:txBody>
          <a:bodyPr wrap="square" rtlCol="0">
            <a:spAutoFit/>
          </a:bodyPr>
          <a:lstStyle/>
          <a:p>
            <a:pPr algn="ctr"/>
            <a:r>
              <a:rPr lang="en-US" altLang="ko-KR" sz="1100" dirty="0"/>
              <a:t>Authentication result(True, False)</a:t>
            </a:r>
            <a:endParaRPr lang="ko-KR" altLang="en-US" sz="1100" dirty="0"/>
          </a:p>
        </p:txBody>
      </p:sp>
      <p:cxnSp>
        <p:nvCxnSpPr>
          <p:cNvPr id="48" name="직선 연결선 47"/>
          <p:cNvCxnSpPr/>
          <p:nvPr/>
        </p:nvCxnSpPr>
        <p:spPr>
          <a:xfrm>
            <a:off x="1460844" y="427920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60844" y="4017596"/>
            <a:ext cx="3600400" cy="261610"/>
          </a:xfrm>
          <a:prstGeom prst="rect">
            <a:avLst/>
          </a:prstGeom>
          <a:noFill/>
          <a:ln>
            <a:noFill/>
            <a:prstDash val="sysDash"/>
          </a:ln>
        </p:spPr>
        <p:txBody>
          <a:bodyPr wrap="square" rtlCol="0">
            <a:spAutoFit/>
          </a:bodyPr>
          <a:lstStyle/>
          <a:p>
            <a:pPr algn="ctr"/>
            <a:r>
              <a:rPr lang="en-US" altLang="ko-KR" sz="1100" dirty="0" err="1"/>
              <a:t>Ack</a:t>
            </a:r>
            <a:endParaRPr lang="ko-KR" altLang="en-US" sz="1100" dirty="0"/>
          </a:p>
        </p:txBody>
      </p:sp>
      <p:sp>
        <p:nvSpPr>
          <p:cNvPr id="50" name="모서리가 둥근 직사각형 49"/>
          <p:cNvSpPr/>
          <p:nvPr/>
        </p:nvSpPr>
        <p:spPr>
          <a:xfrm>
            <a:off x="5349276" y="378618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STB </a:t>
            </a:r>
            <a:r>
              <a:rPr lang="en-US" altLang="ko-KR" sz="1000" b="1" dirty="0" err="1"/>
              <a:t>Authen</a:t>
            </a:r>
            <a:r>
              <a:rPr lang="en-US" altLang="ko-KR" sz="1000" b="1" dirty="0"/>
              <a:t>.</a:t>
            </a:r>
            <a:endParaRPr lang="ko-KR" altLang="en-US" sz="1000" b="1" dirty="0"/>
          </a:p>
        </p:txBody>
      </p:sp>
      <p:sp>
        <p:nvSpPr>
          <p:cNvPr id="51" name="모서리가 둥근 직사각형 50"/>
          <p:cNvSpPr/>
          <p:nvPr/>
        </p:nvSpPr>
        <p:spPr>
          <a:xfrm>
            <a:off x="1316828" y="1849946"/>
            <a:ext cx="5112568" cy="93610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모서리가 둥근 직사각형 51"/>
          <p:cNvSpPr/>
          <p:nvPr/>
        </p:nvSpPr>
        <p:spPr>
          <a:xfrm>
            <a:off x="5349276" y="199396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STB </a:t>
            </a:r>
            <a:r>
              <a:rPr lang="en-US" altLang="ko-KR" sz="1000" b="1" dirty="0" err="1"/>
              <a:t>Infrom</a:t>
            </a:r>
            <a:r>
              <a:rPr lang="en-US" altLang="ko-KR" sz="1000" b="1" dirty="0"/>
              <a:t>.</a:t>
            </a:r>
            <a:endParaRPr lang="ko-KR" altLang="en-US" sz="1000" b="1" dirty="0"/>
          </a:p>
        </p:txBody>
      </p:sp>
      <p:sp>
        <p:nvSpPr>
          <p:cNvPr id="53" name="모서리가 둥근 직사각형 52"/>
          <p:cNvSpPr/>
          <p:nvPr/>
        </p:nvSpPr>
        <p:spPr>
          <a:xfrm>
            <a:off x="4437112" y="2995234"/>
            <a:ext cx="1224136" cy="4337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t>Authentication</a:t>
            </a:r>
            <a:endParaRPr lang="ko-KR" altLang="en-US" sz="1000" b="1" dirty="0"/>
          </a:p>
        </p:txBody>
      </p:sp>
      <p:cxnSp>
        <p:nvCxnSpPr>
          <p:cNvPr id="66" name="직선 연결선 65"/>
          <p:cNvCxnSpPr/>
          <p:nvPr/>
        </p:nvCxnSpPr>
        <p:spPr>
          <a:xfrm>
            <a:off x="1462342" y="5774476"/>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62342" y="5512866"/>
            <a:ext cx="3600400" cy="261610"/>
          </a:xfrm>
          <a:prstGeom prst="rect">
            <a:avLst/>
          </a:prstGeom>
          <a:noFill/>
        </p:spPr>
        <p:txBody>
          <a:bodyPr wrap="square" rtlCol="0">
            <a:spAutoFit/>
          </a:bodyPr>
          <a:lstStyle/>
          <a:p>
            <a:pPr algn="ctr"/>
            <a:r>
              <a:rPr lang="en-US" altLang="ko-KR" sz="1100" dirty="0"/>
              <a:t>Channel Update command(RCU Scenario)</a:t>
            </a:r>
            <a:endParaRPr lang="ko-KR" altLang="en-US" sz="1100" dirty="0"/>
          </a:p>
        </p:txBody>
      </p:sp>
      <p:sp>
        <p:nvSpPr>
          <p:cNvPr id="69" name="모서리가 둥근 직사각형 68"/>
          <p:cNvSpPr/>
          <p:nvPr/>
        </p:nvSpPr>
        <p:spPr>
          <a:xfrm>
            <a:off x="1340768" y="5220072"/>
            <a:ext cx="5040560"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0" name="모서리가 둥근 직사각형 69"/>
          <p:cNvSpPr/>
          <p:nvPr/>
        </p:nvSpPr>
        <p:spPr>
          <a:xfrm>
            <a:off x="5301208" y="536294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Update channels</a:t>
            </a:r>
            <a:endParaRPr lang="ko-KR" altLang="en-US" sz="1000" b="1" dirty="0"/>
          </a:p>
        </p:txBody>
      </p:sp>
      <p:sp>
        <p:nvSpPr>
          <p:cNvPr id="30" name="슬라이드 번호 개체 틀 2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6</a:t>
            </a:fld>
            <a:endParaRPr lang="ko-KR" altLang="en-US"/>
          </a:p>
        </p:txBody>
      </p:sp>
      <p:sp>
        <p:nvSpPr>
          <p:cNvPr id="31" name="모서리가 둥근 직사각형 30"/>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2/4</a:t>
            </a:r>
            <a:endParaRPr kumimoji="0" lang="ko-KR" altLang="en-US" sz="1200" b="1" dirty="0"/>
          </a:p>
        </p:txBody>
      </p:sp>
      <p:sp>
        <p:nvSpPr>
          <p:cNvPr id="35" name="TextBox 34"/>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36" name="TextBox 35"/>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37" name="TextBox 36"/>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49" name="직선 연결선 48"/>
          <p:cNvCxnSpPr/>
          <p:nvPr/>
        </p:nvCxnSpPr>
        <p:spPr>
          <a:xfrm>
            <a:off x="1430446" y="5569282"/>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430446" y="5307672"/>
            <a:ext cx="3600400" cy="261610"/>
          </a:xfrm>
          <a:prstGeom prst="rect">
            <a:avLst/>
          </a:prstGeom>
          <a:noFill/>
        </p:spPr>
        <p:txBody>
          <a:bodyPr wrap="square" rtlCol="0">
            <a:spAutoFit/>
          </a:bodyPr>
          <a:lstStyle/>
          <a:p>
            <a:pPr algn="ctr"/>
            <a:r>
              <a:rPr lang="en-US" altLang="ko-KR" sz="1100" dirty="0"/>
              <a:t>Start </a:t>
            </a:r>
            <a:r>
              <a:rPr lang="en-US" altLang="ko-KR" sz="1100" dirty="0" err="1"/>
              <a:t>VoD</a:t>
            </a:r>
            <a:r>
              <a:rPr lang="en-US" altLang="ko-KR" sz="1100" dirty="0"/>
              <a:t> Service(</a:t>
            </a:r>
            <a:r>
              <a:rPr lang="en-US" altLang="ko-KR" sz="1100" dirty="0" err="1"/>
              <a:t>VoD</a:t>
            </a:r>
            <a:r>
              <a:rPr lang="en-US" altLang="ko-KR" sz="1100" dirty="0"/>
              <a:t> code)</a:t>
            </a:r>
            <a:endParaRPr lang="ko-KR" altLang="en-US" sz="1100" dirty="0"/>
          </a:p>
        </p:txBody>
      </p:sp>
      <p:sp>
        <p:nvSpPr>
          <p:cNvPr id="61" name="모서리가 둥근 직사각형 60"/>
          <p:cNvSpPr/>
          <p:nvPr/>
        </p:nvSpPr>
        <p:spPr>
          <a:xfrm>
            <a:off x="1214422" y="5121274"/>
            <a:ext cx="5112568" cy="87663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모서리가 둥근 직사각형 61"/>
          <p:cNvSpPr/>
          <p:nvPr/>
        </p:nvSpPr>
        <p:spPr>
          <a:xfrm>
            <a:off x="5246870" y="521209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Check </a:t>
            </a:r>
            <a:r>
              <a:rPr lang="en-US" altLang="ko-KR" sz="1000" b="1" dirty="0" err="1"/>
              <a:t>VoD</a:t>
            </a:r>
            <a:r>
              <a:rPr lang="en-US" altLang="ko-KR" sz="1000" b="1" dirty="0"/>
              <a:t> </a:t>
            </a:r>
          </a:p>
          <a:p>
            <a:pPr algn="ctr"/>
            <a:r>
              <a:rPr lang="en-US" altLang="ko-KR" sz="1000" b="1" dirty="0"/>
              <a:t>Broadcast</a:t>
            </a:r>
            <a:endParaRPr lang="ko-KR" altLang="en-US" sz="1000" b="1" dirty="0"/>
          </a:p>
        </p:txBody>
      </p:sp>
      <p:cxnSp>
        <p:nvCxnSpPr>
          <p:cNvPr id="86" name="직선 연결선 85"/>
          <p:cNvCxnSpPr/>
          <p:nvPr/>
        </p:nvCxnSpPr>
        <p:spPr>
          <a:xfrm>
            <a:off x="1425674" y="4615508"/>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TextBox 86"/>
          <p:cNvSpPr txBox="1"/>
          <p:nvPr/>
        </p:nvSpPr>
        <p:spPr>
          <a:xfrm>
            <a:off x="1425674" y="4353898"/>
            <a:ext cx="3600400" cy="261610"/>
          </a:xfrm>
          <a:prstGeom prst="rect">
            <a:avLst/>
          </a:prstGeom>
          <a:noFill/>
        </p:spPr>
        <p:txBody>
          <a:bodyPr wrap="square" rtlCol="0">
            <a:spAutoFit/>
          </a:bodyPr>
          <a:lstStyle/>
          <a:p>
            <a:pPr algn="ctr"/>
            <a:r>
              <a:rPr lang="en-US" altLang="ko-KR" sz="1100" dirty="0"/>
              <a:t>Change </a:t>
            </a:r>
            <a:r>
              <a:rPr lang="en-US" altLang="ko-KR" sz="1100" dirty="0" err="1"/>
              <a:t>realtime</a:t>
            </a:r>
            <a:r>
              <a:rPr lang="en-US" altLang="ko-KR" sz="1100" dirty="0"/>
              <a:t> broadcast channel(Channel)</a:t>
            </a:r>
            <a:endParaRPr lang="ko-KR" altLang="en-US" sz="1100" dirty="0"/>
          </a:p>
        </p:txBody>
      </p:sp>
      <p:sp>
        <p:nvSpPr>
          <p:cNvPr id="90" name="모서리가 둥근 직사각형 89"/>
          <p:cNvSpPr/>
          <p:nvPr/>
        </p:nvSpPr>
        <p:spPr>
          <a:xfrm>
            <a:off x="1232092" y="4061104"/>
            <a:ext cx="5112568" cy="92869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1" name="모서리가 둥근 직사각형 90"/>
          <p:cNvSpPr/>
          <p:nvPr/>
        </p:nvSpPr>
        <p:spPr>
          <a:xfrm>
            <a:off x="5264540" y="4203980"/>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Check </a:t>
            </a:r>
            <a:r>
              <a:rPr lang="en-US" altLang="ko-KR" sz="1000" b="1" dirty="0" err="1"/>
              <a:t>realtime</a:t>
            </a:r>
            <a:r>
              <a:rPr lang="en-US" altLang="ko-KR" sz="1000" b="1" dirty="0"/>
              <a:t> Broadcast</a:t>
            </a:r>
            <a:endParaRPr lang="ko-KR" altLang="en-US" sz="1000" b="1" dirty="0"/>
          </a:p>
        </p:txBody>
      </p:sp>
      <p:sp>
        <p:nvSpPr>
          <p:cNvPr id="60" name="TextBox 59"/>
          <p:cNvSpPr txBox="1"/>
          <p:nvPr/>
        </p:nvSpPr>
        <p:spPr>
          <a:xfrm>
            <a:off x="1428736" y="6117826"/>
            <a:ext cx="3600400" cy="415498"/>
          </a:xfrm>
          <a:prstGeom prst="rect">
            <a:avLst/>
          </a:prstGeom>
          <a:noFill/>
        </p:spPr>
        <p:txBody>
          <a:bodyPr wrap="square" rtlCol="0">
            <a:spAutoFit/>
          </a:bodyPr>
          <a:lstStyle/>
          <a:p>
            <a:pPr algn="ctr"/>
            <a:r>
              <a:rPr lang="en-US" altLang="ko-KR" sz="700" dirty="0"/>
              <a:t>·</a:t>
            </a:r>
          </a:p>
          <a:p>
            <a:pPr algn="ctr"/>
            <a:r>
              <a:rPr lang="en-US" altLang="ko-KR" sz="700" dirty="0"/>
              <a:t>·</a:t>
            </a:r>
          </a:p>
          <a:p>
            <a:pPr algn="ctr"/>
            <a:r>
              <a:rPr lang="en-US" altLang="ko-KR" sz="700" dirty="0"/>
              <a:t>·</a:t>
            </a:r>
            <a:endParaRPr lang="ko-KR" altLang="en-US" sz="700" dirty="0"/>
          </a:p>
        </p:txBody>
      </p:sp>
      <p:sp>
        <p:nvSpPr>
          <p:cNvPr id="66" name="TextBox 65"/>
          <p:cNvSpPr txBox="1"/>
          <p:nvPr/>
        </p:nvSpPr>
        <p:spPr>
          <a:xfrm>
            <a:off x="3214116" y="6084168"/>
            <a:ext cx="2735164" cy="430887"/>
          </a:xfrm>
          <a:prstGeom prst="rect">
            <a:avLst/>
          </a:prstGeom>
          <a:noFill/>
        </p:spPr>
        <p:txBody>
          <a:bodyPr wrap="square" rtlCol="0">
            <a:spAutoFit/>
          </a:bodyPr>
          <a:lstStyle/>
          <a:p>
            <a:r>
              <a:rPr lang="en-US" altLang="ko-KR" sz="1100" dirty="0" err="1"/>
              <a:t>Realtime</a:t>
            </a:r>
            <a:r>
              <a:rPr lang="en-US" altLang="ko-KR" sz="1100" dirty="0"/>
              <a:t> / </a:t>
            </a:r>
            <a:r>
              <a:rPr lang="en-US" altLang="ko-KR" sz="1100" dirty="0" err="1"/>
              <a:t>VoD</a:t>
            </a:r>
            <a:r>
              <a:rPr lang="en-US" altLang="ko-KR" sz="1100" dirty="0"/>
              <a:t> service aging test according to broadcast aging schedule</a:t>
            </a:r>
            <a:endParaRPr lang="ko-KR" altLang="en-US" sz="1100" dirty="0"/>
          </a:p>
        </p:txBody>
      </p:sp>
      <p:sp>
        <p:nvSpPr>
          <p:cNvPr id="67" name="모서리가 둥근 직사각형 66"/>
          <p:cNvSpPr/>
          <p:nvPr/>
        </p:nvSpPr>
        <p:spPr>
          <a:xfrm>
            <a:off x="4581128" y="1691680"/>
            <a:ext cx="936104" cy="43375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200" b="1" dirty="0">
                <a:solidFill>
                  <a:srgbClr val="FF0000"/>
                </a:solidFill>
              </a:rPr>
              <a:t>Reboot</a:t>
            </a:r>
            <a:endParaRPr lang="ko-KR" altLang="en-US" sz="1200" b="1" dirty="0">
              <a:solidFill>
                <a:srgbClr val="FF0000"/>
              </a:solidFill>
            </a:endParaRPr>
          </a:p>
        </p:txBody>
      </p:sp>
      <p:cxnSp>
        <p:nvCxnSpPr>
          <p:cNvPr id="69" name="직선 화살표 연결선 68"/>
          <p:cNvCxnSpPr/>
          <p:nvPr/>
        </p:nvCxnSpPr>
        <p:spPr>
          <a:xfrm>
            <a:off x="6152194" y="2433694"/>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70" name="직선 연결선 69"/>
          <p:cNvCxnSpPr/>
          <p:nvPr/>
        </p:nvCxnSpPr>
        <p:spPr>
          <a:xfrm>
            <a:off x="5024842" y="2767312"/>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5024842" y="2433826"/>
            <a:ext cx="1080120" cy="553998"/>
          </a:xfrm>
          <a:prstGeom prst="rect">
            <a:avLst/>
          </a:prstGeom>
          <a:noFill/>
        </p:spPr>
        <p:txBody>
          <a:bodyPr wrap="square" rtlCol="0">
            <a:spAutoFit/>
          </a:bodyPr>
          <a:lstStyle/>
          <a:p>
            <a:pPr algn="ctr"/>
            <a:r>
              <a:rPr lang="en-US" altLang="ko-KR" sz="1000" dirty="0"/>
              <a:t>Mac, IP, </a:t>
            </a:r>
          </a:p>
          <a:p>
            <a:pPr algn="ctr"/>
            <a:r>
              <a:rPr lang="en-US" altLang="ko-KR" sz="1000" dirty="0"/>
              <a:t>Authentication,</a:t>
            </a:r>
          </a:p>
          <a:p>
            <a:pPr algn="ctr"/>
            <a:r>
              <a:rPr lang="en-US" altLang="ko-KR" sz="1000" b="1" dirty="0">
                <a:solidFill>
                  <a:srgbClr val="FF0000"/>
                </a:solidFill>
              </a:rPr>
              <a:t>Step(2)</a:t>
            </a:r>
            <a:endParaRPr lang="ko-KR" altLang="en-US" sz="1000" b="1" dirty="0">
              <a:solidFill>
                <a:srgbClr val="FF0000"/>
              </a:solidFill>
            </a:endParaRPr>
          </a:p>
        </p:txBody>
      </p:sp>
      <p:cxnSp>
        <p:nvCxnSpPr>
          <p:cNvPr id="72" name="직선 연결선 71"/>
          <p:cNvCxnSpPr/>
          <p:nvPr/>
        </p:nvCxnSpPr>
        <p:spPr>
          <a:xfrm>
            <a:off x="5024842" y="3081766"/>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5024842" y="3014246"/>
            <a:ext cx="1080120" cy="261610"/>
          </a:xfrm>
          <a:prstGeom prst="rect">
            <a:avLst/>
          </a:prstGeom>
          <a:noFill/>
        </p:spPr>
        <p:txBody>
          <a:bodyPr wrap="square" rtlCol="0">
            <a:spAutoFit/>
          </a:bodyPr>
          <a:lstStyle/>
          <a:p>
            <a:pPr algn="ctr"/>
            <a:r>
              <a:rPr lang="en-US" altLang="ko-KR" sz="1100" dirty="0" err="1"/>
              <a:t>Ack</a:t>
            </a:r>
            <a:endParaRPr lang="ko-KR" altLang="en-US" sz="1100" dirty="0"/>
          </a:p>
        </p:txBody>
      </p:sp>
      <p:cxnSp>
        <p:nvCxnSpPr>
          <p:cNvPr id="74" name="직선 연결선 73"/>
          <p:cNvCxnSpPr/>
          <p:nvPr/>
        </p:nvCxnSpPr>
        <p:spPr>
          <a:xfrm>
            <a:off x="1459728" y="3316677"/>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1459728" y="3631131"/>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8" name="모서리가 둥근 직사각형 77"/>
          <p:cNvSpPr/>
          <p:nvPr/>
        </p:nvSpPr>
        <p:spPr>
          <a:xfrm>
            <a:off x="357166" y="2267744"/>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모서리가 둥근 직사각형 78"/>
          <p:cNvSpPr/>
          <p:nvPr/>
        </p:nvSpPr>
        <p:spPr>
          <a:xfrm>
            <a:off x="429174" y="2819298"/>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Create STB IP Inform.</a:t>
            </a:r>
            <a:endParaRPr lang="ko-KR" altLang="en-US" sz="1000" b="1" dirty="0"/>
          </a:p>
        </p:txBody>
      </p:sp>
      <p:sp>
        <p:nvSpPr>
          <p:cNvPr id="80" name="모서리가 둥근 사각형 설명선 79"/>
          <p:cNvSpPr/>
          <p:nvPr/>
        </p:nvSpPr>
        <p:spPr>
          <a:xfrm>
            <a:off x="5694541" y="1857926"/>
            <a:ext cx="902811" cy="288032"/>
          </a:xfrm>
          <a:prstGeom prst="wedgeRoundRectCallout">
            <a:avLst>
              <a:gd name="adj1" fmla="val -24228"/>
              <a:gd name="adj2" fmla="val 202558"/>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000" dirty="0">
                <a:solidFill>
                  <a:schemeClr val="bg1"/>
                </a:solidFill>
              </a:rPr>
              <a:t>Refer to 3.2 </a:t>
            </a:r>
          </a:p>
        </p:txBody>
      </p:sp>
      <p:cxnSp>
        <p:nvCxnSpPr>
          <p:cNvPr id="45" name="직선 연결선 44"/>
          <p:cNvCxnSpPr/>
          <p:nvPr/>
        </p:nvCxnSpPr>
        <p:spPr>
          <a:xfrm>
            <a:off x="1430446" y="7252256"/>
            <a:ext cx="3600400" cy="0"/>
          </a:xfrm>
          <a:prstGeom prst="line">
            <a:avLst/>
          </a:prstGeom>
          <a:ln w="19050">
            <a:solidFill>
              <a:schemeClr val="accent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430446" y="6990646"/>
            <a:ext cx="3600400" cy="261610"/>
          </a:xfrm>
          <a:prstGeom prst="rect">
            <a:avLst/>
          </a:prstGeom>
          <a:noFill/>
        </p:spPr>
        <p:txBody>
          <a:bodyPr wrap="square" rtlCol="0">
            <a:spAutoFit/>
          </a:bodyPr>
          <a:lstStyle/>
          <a:p>
            <a:pPr algn="ctr"/>
            <a:r>
              <a:rPr lang="en-US" altLang="ko-KR" sz="1100" dirty="0"/>
              <a:t>Start Button test</a:t>
            </a:r>
            <a:endParaRPr lang="ko-KR" altLang="en-US" sz="1100" dirty="0"/>
          </a:p>
        </p:txBody>
      </p:sp>
      <p:sp>
        <p:nvSpPr>
          <p:cNvPr id="47" name="모서리가 둥근 직사각형 46"/>
          <p:cNvSpPr/>
          <p:nvPr/>
        </p:nvSpPr>
        <p:spPr>
          <a:xfrm>
            <a:off x="428604" y="6600194"/>
            <a:ext cx="5898386" cy="2004254"/>
          </a:xfrm>
          <a:prstGeom prst="roundRect">
            <a:avLst/>
          </a:prstGeom>
          <a:noFill/>
          <a:ln w="28575">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모서리가 둥근 직사각형 47"/>
          <p:cNvSpPr/>
          <p:nvPr/>
        </p:nvSpPr>
        <p:spPr>
          <a:xfrm>
            <a:off x="492632" y="6966504"/>
            <a:ext cx="936104" cy="127790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Test</a:t>
            </a:r>
          </a:p>
          <a:p>
            <a:pPr algn="ctr"/>
            <a:r>
              <a:rPr lang="en-US" altLang="ko-KR" sz="1000" b="1" dirty="0"/>
              <a:t>Button/</a:t>
            </a:r>
          </a:p>
          <a:p>
            <a:pPr algn="ctr"/>
            <a:r>
              <a:rPr lang="en-US" altLang="ko-KR" sz="1000" b="1" dirty="0"/>
              <a:t>RCU</a:t>
            </a:r>
            <a:endParaRPr lang="ko-KR" altLang="en-US" sz="1000" b="1" dirty="0"/>
          </a:p>
        </p:txBody>
      </p:sp>
      <p:cxnSp>
        <p:nvCxnSpPr>
          <p:cNvPr id="51" name="직선 연결선 50"/>
          <p:cNvCxnSpPr/>
          <p:nvPr/>
        </p:nvCxnSpPr>
        <p:spPr>
          <a:xfrm>
            <a:off x="1428736" y="7569914"/>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428736" y="7308304"/>
            <a:ext cx="3600400" cy="261610"/>
          </a:xfrm>
          <a:prstGeom prst="rect">
            <a:avLst/>
          </a:prstGeom>
          <a:noFill/>
        </p:spPr>
        <p:txBody>
          <a:bodyPr wrap="square" rtlCol="0">
            <a:spAutoFit/>
          </a:bodyPr>
          <a:lstStyle/>
          <a:p>
            <a:pPr algn="ctr"/>
            <a:r>
              <a:rPr lang="en-US" altLang="ko-KR" sz="1100" dirty="0"/>
              <a:t>Send button click / </a:t>
            </a:r>
            <a:r>
              <a:rPr lang="en-US" altLang="ko-KR" sz="1100" dirty="0">
                <a:solidFill>
                  <a:srgbClr val="FF0000"/>
                </a:solidFill>
              </a:rPr>
              <a:t>RCU Code</a:t>
            </a:r>
            <a:endParaRPr lang="ko-KR" altLang="en-US" sz="1100" dirty="0"/>
          </a:p>
        </p:txBody>
      </p:sp>
      <p:cxnSp>
        <p:nvCxnSpPr>
          <p:cNvPr id="53" name="직선 연결선 52"/>
          <p:cNvCxnSpPr/>
          <p:nvPr/>
        </p:nvCxnSpPr>
        <p:spPr>
          <a:xfrm>
            <a:off x="1484784" y="8388424"/>
            <a:ext cx="3600400" cy="0"/>
          </a:xfrm>
          <a:prstGeom prst="line">
            <a:avLst/>
          </a:prstGeom>
          <a:ln w="19050">
            <a:solidFill>
              <a:schemeClr val="accent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484784" y="8126814"/>
            <a:ext cx="3600400" cy="261610"/>
          </a:xfrm>
          <a:prstGeom prst="rect">
            <a:avLst/>
          </a:prstGeom>
          <a:noFill/>
        </p:spPr>
        <p:txBody>
          <a:bodyPr wrap="square" rtlCol="0">
            <a:spAutoFit/>
          </a:bodyPr>
          <a:lstStyle/>
          <a:p>
            <a:pPr algn="ctr"/>
            <a:r>
              <a:rPr lang="en-US" altLang="ko-KR" sz="1100" dirty="0"/>
              <a:t>Stop button test</a:t>
            </a:r>
            <a:endParaRPr lang="ko-KR" altLang="en-US" sz="1100" dirty="0"/>
          </a:p>
        </p:txBody>
      </p:sp>
      <p:sp>
        <p:nvSpPr>
          <p:cNvPr id="55" name="TextBox 54"/>
          <p:cNvSpPr txBox="1"/>
          <p:nvPr/>
        </p:nvSpPr>
        <p:spPr>
          <a:xfrm>
            <a:off x="3068960" y="7596336"/>
            <a:ext cx="461665" cy="263855"/>
          </a:xfrm>
          <a:prstGeom prst="rect">
            <a:avLst/>
          </a:prstGeom>
          <a:noFill/>
        </p:spPr>
        <p:txBody>
          <a:bodyPr vert="eaVert" wrap="none" rtlCol="0">
            <a:spAutoFit/>
          </a:bodyPr>
          <a:lstStyle/>
          <a:p>
            <a:r>
              <a:rPr lang="en-US" altLang="ko-KR" dirty="0"/>
              <a:t>…</a:t>
            </a:r>
            <a:endParaRPr lang="ko-KR" altLang="en-US" dirty="0"/>
          </a:p>
        </p:txBody>
      </p:sp>
      <p:sp>
        <p:nvSpPr>
          <p:cNvPr id="56" name="슬라이드 번호 개체 틀 5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7</a:t>
            </a:fld>
            <a:endParaRPr lang="ko-KR" altLang="en-US"/>
          </a:p>
        </p:txBody>
      </p:sp>
      <p:sp>
        <p:nvSpPr>
          <p:cNvPr id="57" name="모서리가 둥근 직사각형 56"/>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3/4</a:t>
            </a:r>
            <a:endParaRPr kumimoji="0" lang="ko-KR" altLang="en-US" sz="1200" b="1" dirty="0"/>
          </a:p>
        </p:txBody>
      </p:sp>
      <p:sp>
        <p:nvSpPr>
          <p:cNvPr id="58" name="TextBox 57"/>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59" name="TextBox 58"/>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63" name="TextBox 62"/>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
        <p:nvSpPr>
          <p:cNvPr id="64" name="TextBox 63"/>
          <p:cNvSpPr txBox="1"/>
          <p:nvPr/>
        </p:nvSpPr>
        <p:spPr>
          <a:xfrm>
            <a:off x="1505159" y="3062502"/>
            <a:ext cx="3938264" cy="261610"/>
          </a:xfrm>
          <a:prstGeom prst="rect">
            <a:avLst/>
          </a:prstGeom>
          <a:noFill/>
        </p:spPr>
        <p:txBody>
          <a:bodyPr wrap="square" rtlCol="0">
            <a:spAutoFit/>
          </a:bodyPr>
          <a:lstStyle/>
          <a:p>
            <a:pPr algn="ctr"/>
            <a:r>
              <a:rPr lang="en-US" altLang="ko-KR" sz="1100" dirty="0"/>
              <a:t>Request IP using MAC as a key</a:t>
            </a:r>
            <a:endParaRPr lang="ko-KR" altLang="en-US" sz="1100" dirty="0"/>
          </a:p>
        </p:txBody>
      </p:sp>
      <p:sp>
        <p:nvSpPr>
          <p:cNvPr id="65" name="TextBox 64"/>
          <p:cNvSpPr txBox="1"/>
          <p:nvPr/>
        </p:nvSpPr>
        <p:spPr>
          <a:xfrm>
            <a:off x="1505159" y="3372368"/>
            <a:ext cx="4010272"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290" y="114297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직선 화살표 연결선 7"/>
          <p:cNvCxnSpPr/>
          <p:nvPr/>
        </p:nvCxnSpPr>
        <p:spPr>
          <a:xfrm>
            <a:off x="14352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9" name="직선 화살표 연결선 8"/>
          <p:cNvCxnSpPr/>
          <p:nvPr/>
        </p:nvCxnSpPr>
        <p:spPr>
          <a:xfrm>
            <a:off x="5035618" y="1567409"/>
            <a:ext cx="0" cy="720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grpSp>
        <p:nvGrpSpPr>
          <p:cNvPr id="13"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51" name="직선 연결선 50"/>
          <p:cNvCxnSpPr/>
          <p:nvPr/>
        </p:nvCxnSpPr>
        <p:spPr>
          <a:xfrm>
            <a:off x="1452318" y="5927410"/>
            <a:ext cx="360040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452318" y="5665800"/>
            <a:ext cx="3600400" cy="246221"/>
          </a:xfrm>
          <a:prstGeom prst="rect">
            <a:avLst/>
          </a:prstGeom>
          <a:noFill/>
        </p:spPr>
        <p:txBody>
          <a:bodyPr wrap="square" rtlCol="0">
            <a:spAutoFit/>
          </a:bodyPr>
          <a:lstStyle/>
          <a:p>
            <a:pPr algn="ctr"/>
            <a:r>
              <a:rPr lang="en-US" altLang="ko-KR" sz="1000" dirty="0"/>
              <a:t>Connect TCP socket</a:t>
            </a:r>
            <a:endParaRPr lang="ko-KR" altLang="en-US" sz="1000" dirty="0"/>
          </a:p>
        </p:txBody>
      </p:sp>
      <p:sp>
        <p:nvSpPr>
          <p:cNvPr id="53" name="모서리가 둥근 직사각형 52"/>
          <p:cNvSpPr/>
          <p:nvPr/>
        </p:nvSpPr>
        <p:spPr>
          <a:xfrm>
            <a:off x="1285860" y="5385178"/>
            <a:ext cx="5112568" cy="85725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모서리가 둥근 직사각형 53"/>
          <p:cNvSpPr/>
          <p:nvPr/>
        </p:nvSpPr>
        <p:spPr>
          <a:xfrm>
            <a:off x="5318308" y="546573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Connect Socket</a:t>
            </a:r>
            <a:endParaRPr lang="ko-KR" altLang="en-US" sz="1000" b="1" dirty="0"/>
          </a:p>
        </p:txBody>
      </p:sp>
      <p:cxnSp>
        <p:nvCxnSpPr>
          <p:cNvPr id="27" name="직선 화살표 연결선 26"/>
          <p:cNvCxnSpPr/>
          <p:nvPr/>
        </p:nvCxnSpPr>
        <p:spPr>
          <a:xfrm rot="5400000">
            <a:off x="5362367" y="4319593"/>
            <a:ext cx="1571636" cy="855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28" name="직선 연결선 27"/>
          <p:cNvCxnSpPr/>
          <p:nvPr/>
        </p:nvCxnSpPr>
        <p:spPr>
          <a:xfrm>
            <a:off x="5072340" y="4109056"/>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072340" y="3757402"/>
            <a:ext cx="1080120" cy="553998"/>
          </a:xfrm>
          <a:prstGeom prst="rect">
            <a:avLst/>
          </a:prstGeom>
          <a:noFill/>
        </p:spPr>
        <p:txBody>
          <a:bodyPr wrap="square" rtlCol="0">
            <a:spAutoFit/>
          </a:bodyPr>
          <a:lstStyle/>
          <a:p>
            <a:pPr algn="ctr"/>
            <a:r>
              <a:rPr lang="en-US" altLang="ko-KR" sz="1000" dirty="0"/>
              <a:t>Mac, IP, Authentication,</a:t>
            </a:r>
          </a:p>
          <a:p>
            <a:pPr algn="ctr"/>
            <a:r>
              <a:rPr lang="en-US" altLang="ko-KR" sz="1000" b="1" dirty="0">
                <a:solidFill>
                  <a:srgbClr val="FF0000"/>
                </a:solidFill>
              </a:rPr>
              <a:t>Step(3)</a:t>
            </a:r>
            <a:endParaRPr lang="ko-KR" altLang="en-US" sz="1000" b="1" dirty="0">
              <a:solidFill>
                <a:srgbClr val="FF0000"/>
              </a:solidFill>
            </a:endParaRPr>
          </a:p>
        </p:txBody>
      </p:sp>
      <p:cxnSp>
        <p:nvCxnSpPr>
          <p:cNvPr id="30" name="직선 연결선 29"/>
          <p:cNvCxnSpPr/>
          <p:nvPr/>
        </p:nvCxnSpPr>
        <p:spPr>
          <a:xfrm>
            <a:off x="5072340" y="4423510"/>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072340" y="4355976"/>
            <a:ext cx="1080120" cy="246221"/>
          </a:xfrm>
          <a:prstGeom prst="rect">
            <a:avLst/>
          </a:prstGeom>
          <a:noFill/>
        </p:spPr>
        <p:txBody>
          <a:bodyPr wrap="square" rtlCol="0">
            <a:spAutoFit/>
          </a:bodyPr>
          <a:lstStyle/>
          <a:p>
            <a:pPr algn="ctr"/>
            <a:r>
              <a:rPr lang="en-US" altLang="ko-KR" sz="1000" dirty="0" err="1"/>
              <a:t>Ack</a:t>
            </a:r>
            <a:endParaRPr lang="ko-KR" altLang="en-US" sz="1000" dirty="0"/>
          </a:p>
        </p:txBody>
      </p:sp>
      <p:cxnSp>
        <p:nvCxnSpPr>
          <p:cNvPr id="32" name="직선 연결선 31"/>
          <p:cNvCxnSpPr/>
          <p:nvPr/>
        </p:nvCxnSpPr>
        <p:spPr>
          <a:xfrm>
            <a:off x="1429002" y="4658421"/>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1429002" y="4972875"/>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6" name="모서리가 둥근 직사각형 35"/>
          <p:cNvSpPr/>
          <p:nvPr/>
        </p:nvSpPr>
        <p:spPr>
          <a:xfrm>
            <a:off x="404664" y="3680926"/>
            <a:ext cx="6024998" cy="1488228"/>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모서리가 둥근 직사각형 36"/>
          <p:cNvSpPr/>
          <p:nvPr/>
        </p:nvSpPr>
        <p:spPr>
          <a:xfrm>
            <a:off x="476672" y="4161042"/>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Create STB IP Inform.</a:t>
            </a:r>
            <a:endParaRPr lang="ko-KR" altLang="en-US" sz="1000" b="1" dirty="0"/>
          </a:p>
        </p:txBody>
      </p:sp>
      <p:sp>
        <p:nvSpPr>
          <p:cNvPr id="38" name="모서리가 둥근 사각형 설명선 37"/>
          <p:cNvSpPr/>
          <p:nvPr/>
        </p:nvSpPr>
        <p:spPr>
          <a:xfrm>
            <a:off x="5661248" y="3394034"/>
            <a:ext cx="917772" cy="288032"/>
          </a:xfrm>
          <a:prstGeom prst="wedgeRoundRectCallout">
            <a:avLst>
              <a:gd name="adj1" fmla="val -15406"/>
              <a:gd name="adj2" fmla="val 184370"/>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800" dirty="0">
                <a:solidFill>
                  <a:schemeClr val="bg1"/>
                </a:solidFill>
              </a:rPr>
              <a:t>Refer to 3.2</a:t>
            </a:r>
          </a:p>
        </p:txBody>
      </p:sp>
      <p:cxnSp>
        <p:nvCxnSpPr>
          <p:cNvPr id="39" name="직선 연결선 38"/>
          <p:cNvCxnSpPr/>
          <p:nvPr/>
        </p:nvCxnSpPr>
        <p:spPr>
          <a:xfrm>
            <a:off x="1484784" y="2049440"/>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484784" y="1787830"/>
            <a:ext cx="3600400" cy="246221"/>
          </a:xfrm>
          <a:prstGeom prst="rect">
            <a:avLst/>
          </a:prstGeom>
          <a:noFill/>
        </p:spPr>
        <p:txBody>
          <a:bodyPr wrap="square" rtlCol="0">
            <a:spAutoFit/>
          </a:bodyPr>
          <a:lstStyle/>
          <a:p>
            <a:pPr algn="ctr"/>
            <a:r>
              <a:rPr lang="en-US" altLang="ko-KR" sz="1000" dirty="0"/>
              <a:t>Revoke Authentication(Manager code)</a:t>
            </a:r>
            <a:endParaRPr lang="ko-KR" altLang="en-US" sz="1000" dirty="0"/>
          </a:p>
        </p:txBody>
      </p:sp>
      <p:sp>
        <p:nvSpPr>
          <p:cNvPr id="47" name="모서리가 둥근 직사각형 46"/>
          <p:cNvSpPr/>
          <p:nvPr/>
        </p:nvSpPr>
        <p:spPr>
          <a:xfrm>
            <a:off x="1268760" y="1763688"/>
            <a:ext cx="5112568" cy="1071570"/>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모서리가 둥근 직사각형 47"/>
          <p:cNvSpPr/>
          <p:nvPr/>
        </p:nvSpPr>
        <p:spPr>
          <a:xfrm>
            <a:off x="5229200" y="1915684"/>
            <a:ext cx="1008112"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800" b="1" dirty="0"/>
              <a:t>Revoke Authentication</a:t>
            </a:r>
            <a:endParaRPr lang="ko-KR" altLang="en-US" sz="800" b="1" dirty="0"/>
          </a:p>
        </p:txBody>
      </p:sp>
      <p:sp>
        <p:nvSpPr>
          <p:cNvPr id="50" name="모서리가 둥근 직사각형 49"/>
          <p:cNvSpPr/>
          <p:nvPr/>
        </p:nvSpPr>
        <p:spPr>
          <a:xfrm>
            <a:off x="4437112" y="2973004"/>
            <a:ext cx="1224136"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solidFill>
                  <a:srgbClr val="FF0000"/>
                </a:solidFill>
              </a:rPr>
              <a:t>Reboot</a:t>
            </a:r>
            <a:endParaRPr lang="en-US" altLang="ko-KR" sz="1000" b="1" dirty="0"/>
          </a:p>
        </p:txBody>
      </p:sp>
      <p:cxnSp>
        <p:nvCxnSpPr>
          <p:cNvPr id="55" name="직선 연결선 54"/>
          <p:cNvCxnSpPr/>
          <p:nvPr/>
        </p:nvCxnSpPr>
        <p:spPr>
          <a:xfrm>
            <a:off x="1483074" y="2382488"/>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83074" y="2120878"/>
            <a:ext cx="3600400" cy="246221"/>
          </a:xfrm>
          <a:prstGeom prst="rect">
            <a:avLst/>
          </a:prstGeom>
          <a:noFill/>
          <a:ln>
            <a:noFill/>
            <a:prstDash val="sysDash"/>
          </a:ln>
        </p:spPr>
        <p:txBody>
          <a:bodyPr wrap="square" rtlCol="0">
            <a:spAutoFit/>
          </a:bodyPr>
          <a:lstStyle/>
          <a:p>
            <a:pPr algn="ctr"/>
            <a:r>
              <a:rPr lang="en-US" altLang="ko-KR" sz="1000" dirty="0"/>
              <a:t>Result of revoke authentication(True, False)</a:t>
            </a:r>
            <a:endParaRPr lang="ko-KR" altLang="en-US" sz="1000" dirty="0"/>
          </a:p>
        </p:txBody>
      </p:sp>
      <p:cxnSp>
        <p:nvCxnSpPr>
          <p:cNvPr id="57" name="직선 연결선 56"/>
          <p:cNvCxnSpPr/>
          <p:nvPr/>
        </p:nvCxnSpPr>
        <p:spPr>
          <a:xfrm>
            <a:off x="1483074" y="2692382"/>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83074" y="2430772"/>
            <a:ext cx="3600400" cy="246221"/>
          </a:xfrm>
          <a:prstGeom prst="rect">
            <a:avLst/>
          </a:prstGeom>
          <a:noFill/>
          <a:ln>
            <a:noFill/>
            <a:prstDash val="sysDash"/>
          </a:ln>
        </p:spPr>
        <p:txBody>
          <a:bodyPr wrap="square" rtlCol="0">
            <a:spAutoFit/>
          </a:bodyPr>
          <a:lstStyle/>
          <a:p>
            <a:pPr algn="ctr"/>
            <a:r>
              <a:rPr lang="en-US" altLang="ko-KR" sz="1000" dirty="0" err="1"/>
              <a:t>Ack</a:t>
            </a:r>
            <a:endParaRPr lang="ko-KR" altLang="en-US" sz="1000" dirty="0"/>
          </a:p>
        </p:txBody>
      </p:sp>
      <p:cxnSp>
        <p:nvCxnSpPr>
          <p:cNvPr id="62" name="직선 연결선 61"/>
          <p:cNvCxnSpPr/>
          <p:nvPr/>
        </p:nvCxnSpPr>
        <p:spPr>
          <a:xfrm>
            <a:off x="1406506" y="6777826"/>
            <a:ext cx="3600400" cy="0"/>
          </a:xfrm>
          <a:prstGeom prst="line">
            <a:avLst/>
          </a:prstGeom>
          <a:ln w="19050">
            <a:solidFill>
              <a:srgbClr val="92D050"/>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406506" y="6516216"/>
            <a:ext cx="3600400" cy="261610"/>
          </a:xfrm>
          <a:prstGeom prst="rect">
            <a:avLst/>
          </a:prstGeom>
          <a:noFill/>
        </p:spPr>
        <p:txBody>
          <a:bodyPr wrap="square" rtlCol="0">
            <a:spAutoFit/>
          </a:bodyPr>
          <a:lstStyle/>
          <a:p>
            <a:pPr algn="ctr"/>
            <a:r>
              <a:rPr lang="en-US" altLang="ko-KR" sz="1100" dirty="0"/>
              <a:t>Complete message(TRUE or FALSE)</a:t>
            </a:r>
            <a:endParaRPr lang="ko-KR" altLang="en-US" sz="1100" dirty="0"/>
          </a:p>
        </p:txBody>
      </p:sp>
      <p:sp>
        <p:nvSpPr>
          <p:cNvPr id="64" name="모서리가 둥근 직사각형 63"/>
          <p:cNvSpPr/>
          <p:nvPr/>
        </p:nvSpPr>
        <p:spPr>
          <a:xfrm>
            <a:off x="404664" y="6478409"/>
            <a:ext cx="5898386" cy="846074"/>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 name="모서리가 둥근 직사각형 64"/>
          <p:cNvSpPr/>
          <p:nvPr/>
        </p:nvSpPr>
        <p:spPr>
          <a:xfrm>
            <a:off x="468692" y="6588224"/>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b="1" dirty="0"/>
              <a:t>Complete Process</a:t>
            </a:r>
            <a:endParaRPr lang="ko-KR" altLang="en-US" sz="1000" b="1" dirty="0"/>
          </a:p>
        </p:txBody>
      </p:sp>
      <p:cxnSp>
        <p:nvCxnSpPr>
          <p:cNvPr id="66" name="직선 연결선 65"/>
          <p:cNvCxnSpPr/>
          <p:nvPr/>
        </p:nvCxnSpPr>
        <p:spPr>
          <a:xfrm>
            <a:off x="1404796" y="7065858"/>
            <a:ext cx="3600400" cy="0"/>
          </a:xfrm>
          <a:prstGeom prst="line">
            <a:avLst/>
          </a:prstGeom>
          <a:ln w="19050">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1404796" y="6804248"/>
            <a:ext cx="3600400" cy="261610"/>
          </a:xfrm>
          <a:prstGeom prst="rect">
            <a:avLst/>
          </a:prstGeom>
          <a:noFill/>
        </p:spPr>
        <p:txBody>
          <a:bodyPr wrap="square" rtlCol="0">
            <a:spAutoFit/>
          </a:bodyPr>
          <a:lstStyle/>
          <a:p>
            <a:pPr algn="ctr"/>
            <a:r>
              <a:rPr lang="en-US" altLang="ko-KR" sz="1100" dirty="0"/>
              <a:t>Delete command of Program(CMD-EXIT)</a:t>
            </a:r>
            <a:endParaRPr lang="ko-KR" altLang="en-US" sz="1100" dirty="0"/>
          </a:p>
        </p:txBody>
      </p:sp>
      <p:sp>
        <p:nvSpPr>
          <p:cNvPr id="68" name="모서리가 둥근 직사각형 67"/>
          <p:cNvSpPr/>
          <p:nvPr/>
        </p:nvSpPr>
        <p:spPr>
          <a:xfrm>
            <a:off x="4437111" y="8027244"/>
            <a:ext cx="1224129"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solidFill>
                  <a:srgbClr val="FF0000"/>
                </a:solidFill>
              </a:rPr>
              <a:t>Factory Reset</a:t>
            </a:r>
          </a:p>
          <a:p>
            <a:pPr algn="ctr"/>
            <a:r>
              <a:rPr lang="en-US" altLang="ko-KR" sz="1000" b="1" dirty="0">
                <a:solidFill>
                  <a:srgbClr val="FF0000"/>
                </a:solidFill>
              </a:rPr>
              <a:t>(Delete Daemon)</a:t>
            </a:r>
            <a:endParaRPr lang="ko-KR" altLang="en-US" sz="1000" b="1" dirty="0">
              <a:solidFill>
                <a:srgbClr val="FF0000"/>
              </a:solidFill>
            </a:endParaRPr>
          </a:p>
        </p:txBody>
      </p:sp>
      <p:sp>
        <p:nvSpPr>
          <p:cNvPr id="49" name="슬라이드 번호 개체 틀 4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8</a:t>
            </a:fld>
            <a:endParaRPr lang="ko-KR" altLang="en-US"/>
          </a:p>
        </p:txBody>
      </p:sp>
      <p:sp>
        <p:nvSpPr>
          <p:cNvPr id="59" name="모서리가 둥근 직사각형 58"/>
          <p:cNvSpPr/>
          <p:nvPr/>
        </p:nvSpPr>
        <p:spPr>
          <a:xfrm>
            <a:off x="214313" y="683568"/>
            <a:ext cx="422279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2.2 </a:t>
            </a:r>
            <a:r>
              <a:rPr kumimoji="0" lang="en-US" altLang="ko-KR" sz="1200" b="1" dirty="0" err="1"/>
              <a:t>Scenarion</a:t>
            </a:r>
            <a:r>
              <a:rPr kumimoji="0" lang="en-US" altLang="ko-KR" sz="1200" b="1" dirty="0"/>
              <a:t> for sending/receiving Information </a:t>
            </a:r>
            <a:r>
              <a:rPr kumimoji="0" lang="ko-KR" altLang="en-US" sz="1200" b="1" dirty="0"/>
              <a:t> </a:t>
            </a:r>
            <a:r>
              <a:rPr kumimoji="0" lang="en-US" altLang="ko-KR" sz="1200" b="1" dirty="0"/>
              <a:t>– 4/4</a:t>
            </a:r>
            <a:endParaRPr kumimoji="0" lang="ko-KR" altLang="en-US" sz="1200" b="1" dirty="0"/>
          </a:p>
        </p:txBody>
      </p:sp>
      <p:sp>
        <p:nvSpPr>
          <p:cNvPr id="60" name="TextBox 59"/>
          <p:cNvSpPr txBox="1"/>
          <p:nvPr/>
        </p:nvSpPr>
        <p:spPr>
          <a:xfrm>
            <a:off x="803773" y="1279377"/>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61" name="TextBox 60"/>
          <p:cNvSpPr txBox="1"/>
          <p:nvPr/>
        </p:nvSpPr>
        <p:spPr>
          <a:xfrm>
            <a:off x="4545491" y="1259632"/>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69" name="TextBox 68"/>
          <p:cNvSpPr txBox="1"/>
          <p:nvPr/>
        </p:nvSpPr>
        <p:spPr>
          <a:xfrm>
            <a:off x="5694541" y="1187624"/>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
        <p:nvSpPr>
          <p:cNvPr id="70" name="TextBox 69"/>
          <p:cNvSpPr txBox="1"/>
          <p:nvPr/>
        </p:nvSpPr>
        <p:spPr>
          <a:xfrm>
            <a:off x="1505159" y="4382398"/>
            <a:ext cx="3938264" cy="261610"/>
          </a:xfrm>
          <a:prstGeom prst="rect">
            <a:avLst/>
          </a:prstGeom>
          <a:noFill/>
        </p:spPr>
        <p:txBody>
          <a:bodyPr wrap="square" rtlCol="0">
            <a:spAutoFit/>
          </a:bodyPr>
          <a:lstStyle/>
          <a:p>
            <a:pPr algn="ctr"/>
            <a:r>
              <a:rPr lang="en-US" altLang="ko-KR" sz="1100" dirty="0"/>
              <a:t>Request IP and ver. Inform. using MAC as a key</a:t>
            </a:r>
            <a:endParaRPr lang="ko-KR" altLang="en-US" sz="1100" dirty="0"/>
          </a:p>
        </p:txBody>
      </p:sp>
      <p:sp>
        <p:nvSpPr>
          <p:cNvPr id="71" name="TextBox 70"/>
          <p:cNvSpPr txBox="1"/>
          <p:nvPr/>
        </p:nvSpPr>
        <p:spPr>
          <a:xfrm>
            <a:off x="1505159" y="4716016"/>
            <a:ext cx="4010272"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
        <p:nvSpPr>
          <p:cNvPr id="72" name="모서리가 둥근 직사각형 49">
            <a:extLst>
              <a:ext uri="{FF2B5EF4-FFF2-40B4-BE49-F238E27FC236}">
                <a16:creationId xmlns:a16="http://schemas.microsoft.com/office/drawing/2014/main" id="{09392015-6690-4EEA-AE7F-612AEE630F92}"/>
              </a:ext>
            </a:extLst>
          </p:cNvPr>
          <p:cNvSpPr/>
          <p:nvPr/>
        </p:nvSpPr>
        <p:spPr>
          <a:xfrm>
            <a:off x="4437112" y="7452320"/>
            <a:ext cx="1224136" cy="50519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ko-KR" sz="1000" b="1" dirty="0">
                <a:solidFill>
                  <a:srgbClr val="FF0000"/>
                </a:solidFill>
              </a:rPr>
              <a:t>Reboot</a:t>
            </a:r>
            <a:endParaRPr lang="en-US" altLang="ko-KR" sz="10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2.3 Concept of STB </a:t>
            </a:r>
            <a:r>
              <a:rPr kumimoji="0" lang="en-US" altLang="ko-KR" sz="1200" b="1" dirty="0" err="1"/>
              <a:t>Deamon</a:t>
            </a:r>
            <a:r>
              <a:rPr kumimoji="0" lang="en-US" altLang="ko-KR" sz="1200" b="1" dirty="0"/>
              <a:t> communication Protocol</a:t>
            </a:r>
            <a:endParaRPr kumimoji="0" lang="ko-KR" altLang="en-US" sz="1200" b="1" dirty="0"/>
          </a:p>
        </p:txBody>
      </p:sp>
      <p:sp>
        <p:nvSpPr>
          <p:cNvPr id="27" name="모서리가 둥근 직사각형 26"/>
          <p:cNvSpPr/>
          <p:nvPr/>
        </p:nvSpPr>
        <p:spPr>
          <a:xfrm>
            <a:off x="357188" y="1259632"/>
            <a:ext cx="6143625" cy="2520280"/>
          </a:xfrm>
          <a:prstGeom prst="roundRect">
            <a:avLst>
              <a:gd name="adj" fmla="val 5098"/>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The communication protocol defines the TCP / IP socket communication rule between the STB ATT program and the STB daemon.</a:t>
            </a:r>
          </a:p>
          <a:p>
            <a:pPr fontAlgn="auto">
              <a:spcBef>
                <a:spcPts val="0"/>
              </a:spcBef>
              <a:spcAft>
                <a:spcPts val="0"/>
              </a:spcAft>
              <a:defRPr/>
            </a:pPr>
            <a:endParaRPr kumimoji="0" lang="en-US" altLang="ko-KR" sz="1000" dirty="0">
              <a:solidFill>
                <a:srgbClr val="002060"/>
              </a:solidFill>
              <a:ea typeface="HY중고딕" pitchFamily="18" charset="-127"/>
            </a:endParaRPr>
          </a:p>
          <a:p>
            <a:r>
              <a:rPr lang="en-US" altLang="ko-KR" sz="1000" dirty="0"/>
              <a:t>Basically, the communication protocol configuration is consist a header and a data area. The header can have several fields. The each field is separated by &lt;CR&gt; &lt;LF&gt;. The header and data area are separated by empty line that field has only &lt;CR&gt; &lt;LF&gt;.</a:t>
            </a:r>
          </a:p>
          <a:p>
            <a:endParaRPr lang="en-US" altLang="ko-KR" sz="1000" dirty="0"/>
          </a:p>
          <a:p>
            <a:r>
              <a:rPr lang="en-US" altLang="ko-KR" sz="1000" dirty="0"/>
              <a:t>There are several fields in the header, and each field is separated by &lt;CR&gt; &lt;LF&gt;. The length of the header is not defined specifically, but is recognized as a header area until an empty line with &lt;CR&gt; &lt;LF&gt;, and the rest of it is recognized as a data area. Some commands can communicate using only header without data area. The length of data area is defined in header. So data can be read as long as the length of data is. Data for communication uses only text, so there is always NULL (0x00) as the last part of data. You can check where is the last part of data even if you don’t check the data length in the header. &lt;NULL&gt; doesn’t include the length of data.</a:t>
            </a:r>
            <a:endParaRPr kumimoji="0" lang="en-US" altLang="ko-KR" sz="1000" dirty="0">
              <a:solidFill>
                <a:srgbClr val="002060"/>
              </a:solidFill>
              <a:ea typeface="HY중고딕" pitchFamily="18" charset="-127"/>
            </a:endParaRPr>
          </a:p>
        </p:txBody>
      </p:sp>
      <p:sp>
        <p:nvSpPr>
          <p:cNvPr id="33" name="TextBox 32"/>
          <p:cNvSpPr txBox="1"/>
          <p:nvPr/>
        </p:nvSpPr>
        <p:spPr>
          <a:xfrm>
            <a:off x="260648" y="8338482"/>
            <a:ext cx="1515158" cy="553998"/>
          </a:xfrm>
          <a:prstGeom prst="rect">
            <a:avLst/>
          </a:prstGeom>
          <a:noFill/>
        </p:spPr>
        <p:txBody>
          <a:bodyPr wrap="none" rtlCol="0">
            <a:spAutoFit/>
          </a:bodyPr>
          <a:lstStyle/>
          <a:p>
            <a:pPr>
              <a:buFont typeface="Arial" pitchFamily="34" charset="0"/>
              <a:buChar char="•"/>
            </a:pPr>
            <a:r>
              <a:rPr lang="en-US" altLang="ko-KR" sz="1000" dirty="0"/>
              <a:t>&lt;CR&gt; means 0x0D.</a:t>
            </a:r>
          </a:p>
          <a:p>
            <a:pPr>
              <a:buFont typeface="Arial" pitchFamily="34" charset="0"/>
              <a:buChar char="•"/>
            </a:pPr>
            <a:r>
              <a:rPr lang="en-US" altLang="ko-KR" sz="1000" dirty="0"/>
              <a:t>&lt;LF&gt; means 0x0A.</a:t>
            </a:r>
          </a:p>
          <a:p>
            <a:pPr>
              <a:buFont typeface="Arial" pitchFamily="34" charset="0"/>
              <a:buChar char="•"/>
            </a:pPr>
            <a:r>
              <a:rPr lang="en-US" altLang="ko-KR" sz="1000" dirty="0"/>
              <a:t>&lt;NULL&gt; means 0x00.</a:t>
            </a:r>
            <a:endParaRPr lang="ko-KR" altLang="en-US" sz="1000" dirty="0"/>
          </a:p>
        </p:txBody>
      </p:sp>
      <p:cxnSp>
        <p:nvCxnSpPr>
          <p:cNvPr id="35" name="직선 연결선 34"/>
          <p:cNvCxnSpPr/>
          <p:nvPr/>
        </p:nvCxnSpPr>
        <p:spPr>
          <a:xfrm>
            <a:off x="332656" y="8244408"/>
            <a:ext cx="619268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8" name="그룹 31"/>
          <p:cNvGrpSpPr/>
          <p:nvPr/>
        </p:nvGrpSpPr>
        <p:grpSpPr>
          <a:xfrm>
            <a:off x="764704" y="4932040"/>
            <a:ext cx="1800200" cy="2304256"/>
            <a:chOff x="2420888" y="3059832"/>
            <a:chExt cx="1800200" cy="2304256"/>
          </a:xfrm>
        </p:grpSpPr>
        <p:sp>
          <p:nvSpPr>
            <p:cNvPr id="28" name="직사각형 27"/>
            <p:cNvSpPr/>
            <p:nvPr/>
          </p:nvSpPr>
          <p:spPr>
            <a:xfrm>
              <a:off x="2420888" y="3059832"/>
              <a:ext cx="1800200"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Header</a:t>
              </a:r>
              <a:endParaRPr lang="ko-KR" altLang="en-US" sz="1200" dirty="0"/>
            </a:p>
          </p:txBody>
        </p:sp>
        <p:sp>
          <p:nvSpPr>
            <p:cNvPr id="29" name="직사각형 28"/>
            <p:cNvSpPr/>
            <p:nvPr/>
          </p:nvSpPr>
          <p:spPr>
            <a:xfrm>
              <a:off x="2420888" y="4211960"/>
              <a:ext cx="1800200"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Data</a:t>
              </a:r>
              <a:endParaRPr lang="ko-KR" altLang="en-US" sz="1200" dirty="0"/>
            </a:p>
          </p:txBody>
        </p:sp>
        <p:sp>
          <p:nvSpPr>
            <p:cNvPr id="30" name="직사각형 29"/>
            <p:cNvSpPr/>
            <p:nvPr/>
          </p:nvSpPr>
          <p:spPr>
            <a:xfrm>
              <a:off x="2420888" y="3779912"/>
              <a:ext cx="180020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31" name="직사각형 30"/>
            <p:cNvSpPr/>
            <p:nvPr/>
          </p:nvSpPr>
          <p:spPr>
            <a:xfrm>
              <a:off x="2420888" y="4932040"/>
              <a:ext cx="180020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pSp>
      <p:sp>
        <p:nvSpPr>
          <p:cNvPr id="38" name="직사각형 37"/>
          <p:cNvSpPr/>
          <p:nvPr/>
        </p:nvSpPr>
        <p:spPr>
          <a:xfrm>
            <a:off x="3789040" y="4932040"/>
            <a:ext cx="23042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MSG-KIND:STATUS&lt;CR&gt;&lt;LF&gt;</a:t>
            </a:r>
          </a:p>
          <a:p>
            <a:r>
              <a:rPr lang="en-US" altLang="ko-KR" sz="1200" dirty="0"/>
              <a:t>DATA-LENGTH:4&lt;CR&gt;&lt;LF&gt;</a:t>
            </a:r>
            <a:endParaRPr lang="ko-KR" altLang="en-US" sz="1200" dirty="0"/>
          </a:p>
        </p:txBody>
      </p:sp>
      <p:sp>
        <p:nvSpPr>
          <p:cNvPr id="39" name="직사각형 38"/>
          <p:cNvSpPr/>
          <p:nvPr/>
        </p:nvSpPr>
        <p:spPr>
          <a:xfrm>
            <a:off x="3789040" y="6084168"/>
            <a:ext cx="230425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test</a:t>
            </a:r>
            <a:endParaRPr lang="ko-KR" altLang="en-US" sz="1200" dirty="0"/>
          </a:p>
        </p:txBody>
      </p:sp>
      <p:sp>
        <p:nvSpPr>
          <p:cNvPr id="40" name="직사각형 39"/>
          <p:cNvSpPr/>
          <p:nvPr/>
        </p:nvSpPr>
        <p:spPr>
          <a:xfrm>
            <a:off x="3789040" y="5652120"/>
            <a:ext cx="23042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41" name="직사각형 40"/>
          <p:cNvSpPr/>
          <p:nvPr/>
        </p:nvSpPr>
        <p:spPr>
          <a:xfrm>
            <a:off x="3789040" y="6804248"/>
            <a:ext cx="23042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43" name="오른쪽 화살표 42"/>
          <p:cNvSpPr/>
          <p:nvPr/>
        </p:nvSpPr>
        <p:spPr>
          <a:xfrm>
            <a:off x="2996952" y="5940152"/>
            <a:ext cx="432048" cy="2880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ko-KR" altLang="en-US"/>
          </a:p>
        </p:txBody>
      </p:sp>
      <p:sp>
        <p:nvSpPr>
          <p:cNvPr id="44" name="TextBox 43"/>
          <p:cNvSpPr txBox="1"/>
          <p:nvPr/>
        </p:nvSpPr>
        <p:spPr>
          <a:xfrm>
            <a:off x="2787097" y="5663153"/>
            <a:ext cx="857927" cy="276999"/>
          </a:xfrm>
          <a:prstGeom prst="rect">
            <a:avLst/>
          </a:prstGeom>
          <a:noFill/>
        </p:spPr>
        <p:txBody>
          <a:bodyPr wrap="none" rtlCol="0">
            <a:spAutoFit/>
          </a:bodyPr>
          <a:lstStyle/>
          <a:p>
            <a:r>
              <a:rPr lang="en-US" altLang="ko-KR" sz="1200" dirty="0"/>
              <a:t>[Example]</a:t>
            </a:r>
            <a:endParaRPr lang="ko-KR" altLang="en-US" sz="1200" dirty="0"/>
          </a:p>
        </p:txBody>
      </p:sp>
      <p:grpSp>
        <p:nvGrpSpPr>
          <p:cNvPr id="9" name="그룹 24"/>
          <p:cNvGrpSpPr/>
          <p:nvPr/>
        </p:nvGrpSpPr>
        <p:grpSpPr>
          <a:xfrm>
            <a:off x="3022624" y="35496"/>
            <a:ext cx="3790752" cy="432048"/>
            <a:chOff x="214313" y="714375"/>
            <a:chExt cx="6429375" cy="714375"/>
          </a:xfrm>
        </p:grpSpPr>
        <p:sp>
          <p:nvSpPr>
            <p:cNvPr id="26" name="모서리가 둥근 직사각형 2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4" name="모서리가 둥근 직사각형 33"/>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5" name="슬라이드 번호 개체 틀 24"/>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9</a:t>
            </a:fld>
            <a:endParaRPr lang="ko-KR"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331640"/>
            <a:ext cx="6429375" cy="759804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3" cstate="print"/>
            <a:srcRect/>
            <a:stretch>
              <a:fillRect/>
            </a:stretch>
          </p:blipFill>
          <p:spPr bwMode="auto">
            <a:xfrm>
              <a:off x="0" y="0"/>
              <a:ext cx="1358900" cy="512763"/>
            </a:xfrm>
            <a:prstGeom prst="rect">
              <a:avLst/>
            </a:prstGeom>
            <a:ln>
              <a:noFill/>
            </a:ln>
            <a:effectLst>
              <a:softEdge rad="63500"/>
            </a:effectLst>
          </p:spPr>
        </p:pic>
      </p:grpSp>
      <p:sp>
        <p:nvSpPr>
          <p:cNvPr id="7" name="모서리가 둥근 직사각형 6"/>
          <p:cNvSpPr/>
          <p:nvPr/>
        </p:nvSpPr>
        <p:spPr>
          <a:xfrm>
            <a:off x="214313" y="899592"/>
            <a:ext cx="2638623"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a:t>2.3.1 Communication Protocol Type</a:t>
            </a:r>
            <a:r>
              <a:rPr kumimoji="0" lang="ko-KR" altLang="en-US" sz="1000" b="1" dirty="0"/>
              <a:t> </a:t>
            </a:r>
            <a:r>
              <a:rPr kumimoji="0" lang="en-US" altLang="ko-KR" sz="1000" b="1" dirty="0"/>
              <a:t>1/2</a:t>
            </a:r>
            <a:endParaRPr kumimoji="0" lang="ko-KR" altLang="en-US" sz="1000" b="1" dirty="0"/>
          </a:p>
        </p:txBody>
      </p:sp>
      <p:graphicFrame>
        <p:nvGraphicFramePr>
          <p:cNvPr id="26" name="표 25"/>
          <p:cNvGraphicFramePr>
            <a:graphicFrameLocks noGrp="1"/>
          </p:cNvGraphicFramePr>
          <p:nvPr>
            <p:extLst>
              <p:ext uri="{D42A27DB-BD31-4B8C-83A1-F6EECF244321}">
                <p14:modId xmlns:p14="http://schemas.microsoft.com/office/powerpoint/2010/main" val="3733367967"/>
              </p:ext>
            </p:extLst>
          </p:nvPr>
        </p:nvGraphicFramePr>
        <p:xfrm>
          <a:off x="332655" y="1499985"/>
          <a:ext cx="6192690" cy="7161274"/>
        </p:xfrm>
        <a:graphic>
          <a:graphicData uri="http://schemas.openxmlformats.org/drawingml/2006/table">
            <a:tbl>
              <a:tblPr firstRow="1" bandRow="1">
                <a:tableStyleId>{5C22544A-7EE6-4342-B048-85BDC9FD1C3A}</a:tableStyleId>
              </a:tblPr>
              <a:tblGrid>
                <a:gridCol w="648073">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728192">
                  <a:extLst>
                    <a:ext uri="{9D8B030D-6E8A-4147-A177-3AD203B41FA5}">
                      <a16:colId xmlns:a16="http://schemas.microsoft.com/office/drawing/2014/main" val="20002"/>
                    </a:ext>
                  </a:extLst>
                </a:gridCol>
                <a:gridCol w="2808313">
                  <a:extLst>
                    <a:ext uri="{9D8B030D-6E8A-4147-A177-3AD203B41FA5}">
                      <a16:colId xmlns:a16="http://schemas.microsoft.com/office/drawing/2014/main" val="20003"/>
                    </a:ext>
                  </a:extLst>
                </a:gridCol>
              </a:tblGrid>
              <a:tr h="243451">
                <a:tc>
                  <a:txBody>
                    <a:bodyPr/>
                    <a:lstStyle/>
                    <a:p>
                      <a:pPr algn="ctr" latinLnBrk="1"/>
                      <a:r>
                        <a:rPr lang="en-US" altLang="ko-KR" sz="800" b="1" dirty="0"/>
                        <a:t>Direction</a:t>
                      </a:r>
                      <a:endParaRPr lang="ko-KR" altLang="en-US" sz="800" b="1" dirty="0"/>
                    </a:p>
                  </a:txBody>
                  <a:tcPr/>
                </a:tc>
                <a:tc>
                  <a:txBody>
                    <a:bodyPr/>
                    <a:lstStyle/>
                    <a:p>
                      <a:pPr algn="ctr" latinLnBrk="1"/>
                      <a:r>
                        <a:rPr lang="en-US" altLang="ko-KR" sz="800" b="1" dirty="0"/>
                        <a:t>MSG-KIND</a:t>
                      </a:r>
                      <a:endParaRPr lang="ko-KR" altLang="en-US" sz="800" b="1" dirty="0"/>
                    </a:p>
                  </a:txBody>
                  <a:tcPr/>
                </a:tc>
                <a:tc>
                  <a:txBody>
                    <a:bodyPr/>
                    <a:lstStyle/>
                    <a:p>
                      <a:pPr algn="ctr" latinLnBrk="1"/>
                      <a:r>
                        <a:rPr lang="en-US" altLang="ko-KR" sz="800" b="1" dirty="0"/>
                        <a:t>Contents</a:t>
                      </a:r>
                      <a:endParaRPr lang="ko-KR" altLang="en-US" sz="800" b="1" dirty="0"/>
                    </a:p>
                  </a:txBody>
                  <a:tcPr/>
                </a:tc>
                <a:tc>
                  <a:txBody>
                    <a:bodyPr/>
                    <a:lstStyle/>
                    <a:p>
                      <a:pPr algn="ctr" latinLnBrk="1"/>
                      <a:r>
                        <a:rPr lang="en-US" altLang="ko-KR" sz="800" b="1" dirty="0"/>
                        <a:t>Header/Data</a:t>
                      </a:r>
                      <a:endParaRPr lang="ko-KR" altLang="en-US" sz="800" b="1" dirty="0"/>
                    </a:p>
                  </a:txBody>
                  <a:tcPr/>
                </a:tc>
                <a:extLst>
                  <a:ext uri="{0D108BD9-81ED-4DB2-BD59-A6C34878D82A}">
                    <a16:rowId xmlns:a16="http://schemas.microsoft.com/office/drawing/2014/main" val="10000"/>
                  </a:ext>
                </a:extLst>
              </a:tr>
              <a:tr h="1308545">
                <a:tc rowSpan="11">
                  <a:txBody>
                    <a:bodyPr/>
                    <a:lstStyle/>
                    <a:p>
                      <a:pPr latinLnBrk="1"/>
                      <a:r>
                        <a:rPr lang="en-US" altLang="ko-KR" sz="800" dirty="0"/>
                        <a:t>PC-&gt;STB</a:t>
                      </a:r>
                      <a:endParaRPr lang="ko-KR" altLang="en-US" sz="800" dirty="0"/>
                    </a:p>
                  </a:txBody>
                  <a:tcPr marL="36000" marR="36000" anchor="ctr" anchorCtr="1"/>
                </a:tc>
                <a:tc>
                  <a:txBody>
                    <a:bodyPr/>
                    <a:lstStyle/>
                    <a:p>
                      <a:pPr latinLnBrk="1"/>
                      <a:r>
                        <a:rPr lang="en-US" altLang="ko-KR" sz="800" dirty="0"/>
                        <a:t>OPTION</a:t>
                      </a:r>
                      <a:endParaRPr lang="ko-KR" altLang="en-US" sz="800" dirty="0"/>
                    </a:p>
                  </a:txBody>
                  <a:tcPr marL="36000" marR="36000" anchor="ctr" anchorCtr="1"/>
                </a:tc>
                <a:tc>
                  <a:txBody>
                    <a:bodyPr/>
                    <a:lstStyle/>
                    <a:p>
                      <a:pPr latinLnBrk="1"/>
                      <a:r>
                        <a:rPr lang="en-US" altLang="ko-KR" sz="800" dirty="0"/>
                        <a:t>Image types(jpg or bmp)</a:t>
                      </a:r>
                    </a:p>
                    <a:p>
                      <a:pPr latinLnBrk="1"/>
                      <a:r>
                        <a:rPr lang="en-US" altLang="ko-KR" sz="800" dirty="0"/>
                        <a:t>Image resolution</a:t>
                      </a:r>
                      <a:r>
                        <a:rPr lang="ko-KR" altLang="en-US" sz="800" dirty="0"/>
                        <a:t>도</a:t>
                      </a:r>
                      <a:r>
                        <a:rPr lang="en-US" altLang="ko-KR" sz="800" dirty="0"/>
                        <a:t>(640 * 480 </a:t>
                      </a:r>
                      <a:r>
                        <a:rPr lang="ko-KR" altLang="en-US" sz="800" dirty="0"/>
                        <a:t>등</a:t>
                      </a:r>
                      <a:r>
                        <a:rPr lang="en-US" altLang="ko-KR" sz="800" dirty="0"/>
                        <a:t>)</a:t>
                      </a:r>
                    </a:p>
                    <a:p>
                      <a:pPr latinLnBrk="1"/>
                      <a:r>
                        <a:rPr lang="en-US" altLang="ko-KR" sz="800" dirty="0"/>
                        <a:t>Image transfer interval(Sec.)</a:t>
                      </a:r>
                    </a:p>
                  </a:txBody>
                  <a:tcPr marL="36000" marR="36000" anchor="ctr"/>
                </a:tc>
                <a:tc>
                  <a:txBody>
                    <a:bodyPr/>
                    <a:lstStyle/>
                    <a:p>
                      <a:pPr latinLnBrk="1"/>
                      <a:r>
                        <a:rPr lang="en-US" altLang="ko-KR" sz="800" dirty="0"/>
                        <a:t>Data</a:t>
                      </a:r>
                      <a:r>
                        <a:rPr lang="ko-KR" altLang="en-US" sz="800" dirty="0"/>
                        <a:t> </a:t>
                      </a:r>
                      <a:r>
                        <a:rPr lang="en-US" altLang="ko-KR" sz="800" dirty="0"/>
                        <a:t>:</a:t>
                      </a:r>
                    </a:p>
                    <a:p>
                      <a:pPr latinLnBrk="1"/>
                      <a:r>
                        <a:rPr lang="en-US" altLang="ko-KR" sz="800" strike="sngStrike" dirty="0"/>
                        <a:t>IMAGE-KIND:JPG&lt;CR&gt;&lt;LF&gt;</a:t>
                      </a:r>
                    </a:p>
                    <a:p>
                      <a:pPr latinLnBrk="1"/>
                      <a:r>
                        <a:rPr lang="en-US" altLang="ko-KR" sz="800" strike="sngStrike" dirty="0"/>
                        <a:t>IMAGE-RESOLUTION:640-480&lt;CR&gt;&lt;LF&gt;</a:t>
                      </a:r>
                    </a:p>
                    <a:p>
                      <a:pPr latinLnBrk="1"/>
                      <a:r>
                        <a:rPr lang="en-US" altLang="ko-KR" sz="800" strike="noStrike" dirty="0"/>
                        <a:t>IMAGE-CYCLE:1&lt;CR&gt;&lt;LF&gt;</a:t>
                      </a:r>
                    </a:p>
                    <a:p>
                      <a:pPr latinLnBrk="1"/>
                      <a:r>
                        <a:rPr lang="en-US" altLang="ko-KR" sz="800" dirty="0"/>
                        <a:t>CITIZEN-NUMBER:1234567&lt;CR&gt;&lt;LF&gt;</a:t>
                      </a:r>
                    </a:p>
                    <a:p>
                      <a:pPr latinLnBrk="1"/>
                      <a:r>
                        <a:rPr lang="en-US" altLang="ko-KR" sz="800" dirty="0"/>
                        <a:t>LOGIN-NUMBER:1234567&lt;CR&gt;&lt;LF&gt;</a:t>
                      </a:r>
                      <a:endParaRPr lang="ko-KR" altLang="en-US" sz="800" dirty="0"/>
                    </a:p>
                    <a:p>
                      <a:pPr latinLnBrk="1"/>
                      <a:r>
                        <a:rPr lang="en-US" altLang="ko-KR" sz="800" dirty="0"/>
                        <a:t>MANAGER-CODE:92393484884&lt;CR&gt;&lt;LF&gt;</a:t>
                      </a:r>
                    </a:p>
                    <a:p>
                      <a:pPr latinLnBrk="1"/>
                      <a:r>
                        <a:rPr lang="en-US" altLang="ko-KR" sz="800" strike="sngStrike" dirty="0"/>
                        <a:t>PARTIAL-PATCH:1&lt;CR&gt;&lt;LF&gt;</a:t>
                      </a:r>
                      <a:endParaRPr lang="en-US" altLang="ko-KR" sz="800" strike="sngStrike" dirty="0">
                        <a:solidFill>
                          <a:schemeClr val="tx1"/>
                        </a:solidFill>
                      </a:endParaRPr>
                    </a:p>
                  </a:txBody>
                  <a:tcPr marL="36000" marR="36000" anchor="ctr"/>
                </a:tc>
                <a:extLst>
                  <a:ext uri="{0D108BD9-81ED-4DB2-BD59-A6C34878D82A}">
                    <a16:rowId xmlns:a16="http://schemas.microsoft.com/office/drawing/2014/main" val="10001"/>
                  </a:ext>
                </a:extLst>
              </a:tr>
              <a:tr h="699919">
                <a:tc vMerge="1">
                  <a:txBody>
                    <a:bodyPr/>
                    <a:lstStyle/>
                    <a:p>
                      <a:pPr latinLnBrk="1"/>
                      <a:endParaRPr lang="ko-KR" altLang="en-US" sz="1100" dirty="0"/>
                    </a:p>
                  </a:txBody>
                  <a:tcPr/>
                </a:tc>
                <a:tc rowSpan="10">
                  <a:txBody>
                    <a:bodyPr/>
                    <a:lstStyle/>
                    <a:p>
                      <a:pPr latinLnBrk="1"/>
                      <a:r>
                        <a:rPr lang="en-US" altLang="ko-KR" sz="800" dirty="0"/>
                        <a:t>COMMAND</a:t>
                      </a:r>
                    </a:p>
                    <a:p>
                      <a:pPr latinLnBrk="1"/>
                      <a:endParaRPr lang="en-US" altLang="ko-KR" sz="800" dirty="0"/>
                    </a:p>
                    <a:p>
                      <a:pPr latinLnBrk="1"/>
                      <a:r>
                        <a:rPr lang="en-US" altLang="ko-KR" sz="800" b="1" dirty="0">
                          <a:solidFill>
                            <a:schemeClr val="tx1"/>
                          </a:solidFill>
                        </a:rPr>
                        <a:t>(Add</a:t>
                      </a:r>
                      <a:r>
                        <a:rPr lang="ko-KR" altLang="en-US" sz="800" b="1" dirty="0">
                          <a:solidFill>
                            <a:schemeClr val="tx1"/>
                          </a:solidFill>
                        </a:rPr>
                        <a:t> </a:t>
                      </a:r>
                      <a:r>
                        <a:rPr lang="en-US" altLang="ko-KR" sz="800" b="1" dirty="0">
                          <a:solidFill>
                            <a:schemeClr val="tx1"/>
                          </a:solidFill>
                        </a:rPr>
                        <a:t>“COMMAND-KIND” in</a:t>
                      </a:r>
                      <a:r>
                        <a:rPr lang="en-US" altLang="ko-KR" sz="800" b="1" baseline="0" dirty="0">
                          <a:solidFill>
                            <a:schemeClr val="tx1"/>
                          </a:solidFill>
                        </a:rPr>
                        <a:t> header</a:t>
                      </a:r>
                      <a:r>
                        <a:rPr lang="en-US" altLang="ko-KR" sz="800" b="1" dirty="0">
                          <a:solidFill>
                            <a:schemeClr val="tx1"/>
                          </a:solidFill>
                        </a:rPr>
                        <a:t>)</a:t>
                      </a:r>
                      <a:endParaRPr lang="ko-KR" altLang="en-US" sz="800" b="1" dirty="0">
                        <a:solidFill>
                          <a:schemeClr val="tx1"/>
                        </a:solidFill>
                      </a:endParaRPr>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User control</a:t>
                      </a:r>
                      <a:endParaRPr lang="en-US" altLang="ko-KR" sz="800" dirty="0">
                        <a:solidFill>
                          <a:schemeClr val="tx1"/>
                        </a:solidFill>
                      </a:endParaRPr>
                    </a:p>
                  </a:txBody>
                  <a:tcPr marL="36000" marR="36000" anchor="ctr"/>
                </a:tc>
                <a:tc>
                  <a:txBody>
                    <a:bodyPr/>
                    <a:lstStyle/>
                    <a:p>
                      <a:pPr latinLnBrk="1"/>
                      <a:r>
                        <a:rPr lang="en-US" altLang="ko-KR" sz="800" dirty="0"/>
                        <a:t>Header</a:t>
                      </a:r>
                      <a:r>
                        <a:rPr lang="ko-KR" altLang="en-US" sz="800" dirty="0"/>
                        <a:t> </a:t>
                      </a:r>
                      <a:r>
                        <a:rPr lang="en-US" altLang="ko-KR" sz="800" dirty="0"/>
                        <a:t>: COMMAND-KIND:USER-CONTROL</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2"/>
                  </a:ext>
                </a:extLst>
              </a:tr>
              <a:tr h="699919">
                <a:tc vMerge="1">
                  <a:txBody>
                    <a:bodyPr/>
                    <a:lstStyle/>
                    <a:p>
                      <a:endParaRPr lang="en-US"/>
                    </a:p>
                  </a:txBody>
                  <a:tcPr/>
                </a:tc>
                <a:tc vMerge="1">
                  <a:txBody>
                    <a:bodyPr/>
                    <a:lstStyle/>
                    <a:p>
                      <a:endParaRPr 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Channel</a:t>
                      </a:r>
                      <a:r>
                        <a:rPr lang="en-US" altLang="ko-KR" sz="800" baseline="0" dirty="0"/>
                        <a:t> u</a:t>
                      </a:r>
                      <a:r>
                        <a:rPr lang="en-US" altLang="ko-KR" sz="800" dirty="0"/>
                        <a:t>pdate </a:t>
                      </a:r>
                      <a:endParaRPr lang="en-US" altLang="ko-KR" sz="800" dirty="0">
                        <a:solidFill>
                          <a:schemeClr val="tx1"/>
                        </a:solidFill>
                      </a:endParaRPr>
                    </a:p>
                  </a:txBody>
                  <a:tcPr marL="36000" marR="36000" anchor="ctr"/>
                </a:tc>
                <a:tc>
                  <a:txBody>
                    <a:bodyPr/>
                    <a:lstStyle/>
                    <a:p>
                      <a:pPr latinLnBrk="1"/>
                      <a:r>
                        <a:rPr lang="en-US" altLang="ko-KR" sz="800" dirty="0"/>
                        <a:t>Header</a:t>
                      </a:r>
                      <a:r>
                        <a:rPr lang="ko-KR" altLang="en-US" sz="800" dirty="0"/>
                        <a:t> </a:t>
                      </a:r>
                      <a:r>
                        <a:rPr lang="en-US" altLang="ko-KR" sz="800" dirty="0"/>
                        <a:t>: COMMAND-KIND:CHANNEL-UPDATE</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3"/>
                  </a:ext>
                </a:extLst>
              </a:tr>
              <a:tr h="699919">
                <a:tc vMerge="1">
                  <a:txBody>
                    <a:bodyPr/>
                    <a:lstStyle/>
                    <a:p>
                      <a:pPr latinLnBrk="1"/>
                      <a:endParaRPr lang="ko-KR" altLang="en-US" sz="1100" dirty="0"/>
                    </a:p>
                  </a:txBody>
                  <a:tcPr/>
                </a:tc>
                <a:tc vMerge="1">
                  <a:txBody>
                    <a:bodyPr/>
                    <a:lstStyle/>
                    <a:p>
                      <a:pPr latinLnBrk="1"/>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strike="sngStrike" dirty="0">
                          <a:solidFill>
                            <a:srgbClr val="FF0000"/>
                          </a:solidFill>
                        </a:rPr>
                        <a:t>Partial</a:t>
                      </a:r>
                      <a:r>
                        <a:rPr lang="en-US" altLang="ko-KR" sz="800" strike="sngStrike" baseline="0" dirty="0">
                          <a:solidFill>
                            <a:srgbClr val="FF0000"/>
                          </a:solidFill>
                        </a:rPr>
                        <a:t> Patch</a:t>
                      </a:r>
                      <a:endParaRPr lang="en-US" altLang="ko-KR" sz="800" strike="sngStrike" dirty="0">
                        <a:solidFill>
                          <a:srgbClr val="FF0000"/>
                        </a:solidFill>
                      </a:endParaRPr>
                    </a:p>
                  </a:txBody>
                  <a:tcPr marL="36000" marR="36000" anchor="ctr"/>
                </a:tc>
                <a:tc>
                  <a:txBody>
                    <a:bodyPr/>
                    <a:lstStyle/>
                    <a:p>
                      <a:pPr latinLnBrk="1"/>
                      <a:r>
                        <a:rPr lang="en-US" altLang="ko-KR" sz="800" dirty="0"/>
                        <a:t>Header</a:t>
                      </a:r>
                      <a:r>
                        <a:rPr lang="ko-KR" altLang="en-US" sz="800" dirty="0"/>
                        <a:t> </a:t>
                      </a:r>
                      <a:r>
                        <a:rPr lang="en-US" altLang="ko-KR" sz="800" dirty="0"/>
                        <a:t>: COMMAND-KIND:PARTIAL-PATCH</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4"/>
                  </a:ext>
                </a:extLst>
              </a:tr>
              <a:tr h="699919">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Change </a:t>
                      </a:r>
                      <a:r>
                        <a:rPr lang="en-US" altLang="ko-KR" sz="800" dirty="0" err="1"/>
                        <a:t>realtime</a:t>
                      </a:r>
                      <a:r>
                        <a:rPr lang="en-US" altLang="ko-KR" sz="800" baseline="0" dirty="0"/>
                        <a:t> broadcast channels</a:t>
                      </a:r>
                      <a:endParaRPr lang="en-US" altLang="ko-KR" sz="800" dirty="0"/>
                    </a:p>
                  </a:txBody>
                  <a:tcPr marL="36000" marR="36000" anchor="ctr"/>
                </a:tc>
                <a:tc>
                  <a:txBody>
                    <a:bodyPr/>
                    <a:lstStyle/>
                    <a:p>
                      <a:pPr latinLnBrk="1"/>
                      <a:r>
                        <a:rPr lang="en-US" altLang="ko-KR" sz="800" dirty="0"/>
                        <a:t>Header</a:t>
                      </a:r>
                      <a:r>
                        <a:rPr lang="ko-KR" altLang="en-US" sz="800" dirty="0"/>
                        <a:t> </a:t>
                      </a:r>
                      <a:r>
                        <a:rPr lang="en-US" altLang="ko-KR" sz="800" dirty="0"/>
                        <a:t>: COMMAND-KIND:CHANNEL</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5"/>
                  </a:ext>
                </a:extLst>
              </a:tr>
              <a:tr h="699919">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Start </a:t>
                      </a:r>
                      <a:r>
                        <a:rPr lang="en-US" altLang="ko-KR" sz="800" dirty="0" err="1"/>
                        <a:t>VoD</a:t>
                      </a:r>
                      <a:r>
                        <a:rPr lang="en-US" altLang="ko-KR" sz="800" baseline="0" dirty="0"/>
                        <a:t> Service</a:t>
                      </a:r>
                    </a:p>
                  </a:txBody>
                  <a:tcPr marL="36000" marR="36000" anchor="ctr"/>
                </a:tc>
                <a:tc>
                  <a:txBody>
                    <a:bodyPr/>
                    <a:lstStyle/>
                    <a:p>
                      <a:pPr latinLnBrk="1"/>
                      <a:r>
                        <a:rPr lang="en-US" altLang="ko-KR" sz="800" dirty="0"/>
                        <a:t>Header</a:t>
                      </a:r>
                      <a:r>
                        <a:rPr lang="ko-KR" altLang="en-US" sz="800" dirty="0"/>
                        <a:t> </a:t>
                      </a:r>
                      <a:r>
                        <a:rPr lang="en-US" altLang="ko-KR" sz="800" dirty="0"/>
                        <a:t>: COMMAND-KIND:VOD</a:t>
                      </a:r>
                    </a:p>
                    <a:p>
                      <a:pPr latinLnBrk="1"/>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6"/>
                  </a:ext>
                </a:extLst>
              </a:tr>
              <a:tr h="699919">
                <a:tc vMerge="1">
                  <a:txBody>
                    <a:bodyPr/>
                    <a:lstStyle/>
                    <a:p>
                      <a:pPr latinLnBrk="1"/>
                      <a:endParaRPr lang="ko-KR" altLang="en-US" sz="1100" dirty="0"/>
                    </a:p>
                  </a:txBody>
                  <a:tcPr/>
                </a:tc>
                <a:tc vMerge="1">
                  <a:txBody>
                    <a:bodyPr/>
                    <a:lstStyle/>
                    <a:p>
                      <a:pPr latinLnBrk="1"/>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baseline="0" dirty="0"/>
                        <a:t>Stop </a:t>
                      </a:r>
                      <a:r>
                        <a:rPr lang="en-US" altLang="ko-KR" sz="800" baseline="0" dirty="0" err="1"/>
                        <a:t>VoD</a:t>
                      </a:r>
                      <a:r>
                        <a:rPr lang="en-US" altLang="ko-KR" sz="800" baseline="0" dirty="0"/>
                        <a:t> Service</a:t>
                      </a:r>
                    </a:p>
                  </a:txBody>
                  <a:tcPr marL="36000" marR="36000" anchor="ctr"/>
                </a:tc>
                <a:tc>
                  <a:txBody>
                    <a:bodyPr/>
                    <a:lstStyle/>
                    <a:p>
                      <a:pPr latinLnBrk="1"/>
                      <a:r>
                        <a:rPr lang="en-US" altLang="ko-KR" sz="800" dirty="0"/>
                        <a:t>Header : COMMAND-KIND:VOD-STOP</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RCU control scenario</a:t>
                      </a:r>
                      <a:r>
                        <a:rPr lang="en-US" altLang="ko-KR" sz="800" baseline="0" dirty="0"/>
                        <a:t> is in there</a:t>
                      </a:r>
                      <a:endParaRPr lang="en-US" altLang="ko-KR" sz="800" dirty="0"/>
                    </a:p>
                    <a:p>
                      <a:r>
                        <a:rPr lang="en-US" altLang="ko-KR" sz="800" dirty="0"/>
                        <a:t>1C,1000&lt;CR&gt;&lt;LF&gt;</a:t>
                      </a:r>
                    </a:p>
                    <a:p>
                      <a:r>
                        <a:rPr lang="en-US" altLang="ko-KR" sz="800" dirty="0"/>
                        <a:t>20,500&lt;CR&gt;&lt;LF&gt;</a:t>
                      </a:r>
                    </a:p>
                  </a:txBody>
                  <a:tcPr marL="36000" marR="36000" anchor="ctr"/>
                </a:tc>
                <a:extLst>
                  <a:ext uri="{0D108BD9-81ED-4DB2-BD59-A6C34878D82A}">
                    <a16:rowId xmlns:a16="http://schemas.microsoft.com/office/drawing/2014/main" val="10007"/>
                  </a:ext>
                </a:extLst>
              </a:tr>
              <a:tr h="352441">
                <a:tc vMerge="1">
                  <a:txBody>
                    <a:bodyPr/>
                    <a:lstStyle/>
                    <a:p>
                      <a:pPr latinLnBrk="1"/>
                      <a:endParaRPr lang="ko-KR" altLang="en-US" sz="1100" dirty="0"/>
                    </a:p>
                  </a:txBody>
                  <a:tcPr marL="36000" marR="36000" anchor="ctr" anchorCtr="1"/>
                </a:tc>
                <a:tc vMerge="1">
                  <a:txBody>
                    <a:bodyPr/>
                    <a:lstStyle/>
                    <a:p>
                      <a:pPr latinLnBrk="1"/>
                      <a:endParaRPr lang="ko-KR" altLang="en-US" sz="11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Revoke Authentication</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COMMAND-KIND:LOGOUT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tc>
                <a:extLst>
                  <a:ext uri="{0D108BD9-81ED-4DB2-BD59-A6C34878D82A}">
                    <a16:rowId xmlns:a16="http://schemas.microsoft.com/office/drawing/2014/main" val="10008"/>
                  </a:ext>
                </a:extLst>
              </a:tr>
              <a:tr h="352441">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Start Test of Button/RCU</a:t>
                      </a:r>
                      <a:endParaRPr lang="ko-KR" altLang="en-US" sz="800" dirty="0"/>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COMMAND-KIND:HW-TEST-START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solidFill>
                      <a:schemeClr val="accent1">
                        <a:lumMod val="20000"/>
                        <a:lumOff val="80000"/>
                      </a:schemeClr>
                    </a:solidFill>
                  </a:tcPr>
                </a:tc>
                <a:extLst>
                  <a:ext uri="{0D108BD9-81ED-4DB2-BD59-A6C34878D82A}">
                    <a16:rowId xmlns:a16="http://schemas.microsoft.com/office/drawing/2014/main" val="10009"/>
                  </a:ext>
                </a:extLst>
              </a:tr>
              <a:tr h="352441">
                <a:tc vMerge="1">
                  <a:txBody>
                    <a:bodyPr/>
                    <a:lstStyle/>
                    <a:p>
                      <a:pPr latinLnBrk="1"/>
                      <a:endParaRPr lang="ko-KR" altLang="en-US"/>
                    </a:p>
                  </a:txBody>
                  <a:tcPr/>
                </a:tc>
                <a:tc vMerge="1">
                  <a:txBody>
                    <a:bodyPr/>
                    <a:lstStyle/>
                    <a:p>
                      <a:pPr latinLnBrk="1"/>
                      <a:endParaRPr lang="ko-KR" altLang="en-US"/>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Stop</a:t>
                      </a:r>
                      <a:r>
                        <a:rPr lang="en-US" altLang="ko-KR" sz="800" baseline="0" dirty="0"/>
                        <a:t> Test of Button/RCU</a:t>
                      </a:r>
                      <a:endParaRPr lang="ko-KR" altLang="en-US" sz="800" dirty="0"/>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COMMAND-KIND:HW-TEST-STOP</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solidFill>
                      <a:schemeClr val="accent1">
                        <a:lumMod val="20000"/>
                        <a:lumOff val="80000"/>
                      </a:schemeClr>
                    </a:solidFill>
                  </a:tcPr>
                </a:tc>
                <a:extLst>
                  <a:ext uri="{0D108BD9-81ED-4DB2-BD59-A6C34878D82A}">
                    <a16:rowId xmlns:a16="http://schemas.microsoft.com/office/drawing/2014/main" val="10010"/>
                  </a:ext>
                </a:extLst>
              </a:tr>
              <a:tr h="352441">
                <a:tc vMerge="1">
                  <a:txBody>
                    <a:bodyPr/>
                    <a:lstStyle/>
                    <a:p>
                      <a:pPr latinLnBrk="1"/>
                      <a:endParaRPr lang="ko-KR" altLang="en-US" sz="1100" dirty="0"/>
                    </a:p>
                  </a:txBody>
                  <a:tcPr marL="36000" marR="36000" anchor="ctr" anchorCtr="1"/>
                </a:tc>
                <a:tc vMerge="1">
                  <a:txBody>
                    <a:bodyPr/>
                    <a:lstStyle/>
                    <a:p>
                      <a:pPr latinLnBrk="1"/>
                      <a:endParaRPr lang="ko-KR" altLang="en-US" sz="1100" dirty="0"/>
                    </a:p>
                  </a:txBody>
                  <a:tcPr marL="36000" marR="36000" anchor="ctr" anchorCtr="1"/>
                </a:tc>
                <a:tc>
                  <a:txBody>
                    <a:bodyPr/>
                    <a:lstStyle/>
                    <a:p>
                      <a:pPr latinLnBrk="1"/>
                      <a:r>
                        <a:rPr lang="en-US" altLang="ko-KR" sz="800" dirty="0"/>
                        <a:t>Terminate STB </a:t>
                      </a:r>
                      <a:r>
                        <a:rPr lang="en-US" altLang="ko-KR" sz="800" dirty="0" err="1"/>
                        <a:t>deamon</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Head</a:t>
                      </a:r>
                      <a:r>
                        <a:rPr lang="ko-KR" altLang="en-US" sz="800" dirty="0"/>
                        <a:t> </a:t>
                      </a:r>
                      <a:r>
                        <a:rPr lang="en-US" altLang="ko-KR" sz="800" dirty="0"/>
                        <a:t>: COMMAND-KIND:EXIT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Data</a:t>
                      </a:r>
                      <a:r>
                        <a:rPr lang="ko-KR" altLang="en-US" sz="800" dirty="0"/>
                        <a:t> </a:t>
                      </a:r>
                      <a:r>
                        <a:rPr lang="en-US" altLang="ko-KR" sz="800" dirty="0"/>
                        <a:t>: N/A</a:t>
                      </a:r>
                    </a:p>
                  </a:txBody>
                  <a:tcPr marL="36000" marR="36000" anchor="ctr"/>
                </a:tc>
                <a:extLst>
                  <a:ext uri="{0D108BD9-81ED-4DB2-BD59-A6C34878D82A}">
                    <a16:rowId xmlns:a16="http://schemas.microsoft.com/office/drawing/2014/main" val="10011"/>
                  </a:ext>
                </a:extLst>
              </a:tr>
            </a:tbl>
          </a:graphicData>
        </a:graphic>
      </p:graphicFrame>
      <p:grpSp>
        <p:nvGrpSpPr>
          <p:cNvPr id="6" name="그룹 12"/>
          <p:cNvGrpSpPr/>
          <p:nvPr/>
        </p:nvGrpSpPr>
        <p:grpSpPr>
          <a:xfrm>
            <a:off x="3022624" y="35496"/>
            <a:ext cx="3790752" cy="432048"/>
            <a:chOff x="214313" y="714375"/>
            <a:chExt cx="6429375" cy="714375"/>
          </a:xfrm>
        </p:grpSpPr>
        <p:sp>
          <p:nvSpPr>
            <p:cNvPr id="14" name="모서리가 둥근 직사각형 13"/>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5" name="모서리가 둥근 직사각형 14"/>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3" name="슬라이드 번호 개체 틀 12"/>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10</a:t>
            </a:fld>
            <a:endParaRPr lang="ko-KR" altLang="en-US"/>
          </a:p>
        </p:txBody>
      </p:sp>
      <p:sp>
        <p:nvSpPr>
          <p:cNvPr id="16" name="직사각형 15"/>
          <p:cNvSpPr/>
          <p:nvPr/>
        </p:nvSpPr>
        <p:spPr>
          <a:xfrm>
            <a:off x="130324" y="8867001"/>
            <a:ext cx="5674940" cy="276999"/>
          </a:xfrm>
          <a:prstGeom prst="rect">
            <a:avLst/>
          </a:prstGeom>
        </p:spPr>
        <p:txBody>
          <a:bodyPr wrap="square">
            <a:spAutoFit/>
          </a:bodyPr>
          <a:lstStyle/>
          <a:p>
            <a:r>
              <a:rPr lang="en-US" altLang="ko-KR" sz="1200" dirty="0">
                <a:solidFill>
                  <a:srgbClr val="FF0000"/>
                </a:solidFill>
              </a:rPr>
              <a:t>*</a:t>
            </a:r>
            <a:r>
              <a:rPr lang="en-US" altLang="ko-KR" sz="1000" dirty="0">
                <a:solidFill>
                  <a:srgbClr val="FF0000"/>
                </a:solidFill>
              </a:rPr>
              <a:t>Deleted content is not used by the daemon, but is delivered as part of the protocol.</a:t>
            </a:r>
          </a:p>
        </p:txBody>
      </p:sp>
      <p:sp>
        <p:nvSpPr>
          <p:cNvPr id="17" name="모서리가 둥근 직사각형 16"/>
          <p:cNvSpPr/>
          <p:nvPr/>
        </p:nvSpPr>
        <p:spPr>
          <a:xfrm>
            <a:off x="2642939" y="543879"/>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2.3 Concept of STB </a:t>
            </a:r>
            <a:r>
              <a:rPr kumimoji="0" lang="en-US" altLang="ko-KR" sz="1200" b="1" dirty="0" err="1"/>
              <a:t>Deamon</a:t>
            </a:r>
            <a:r>
              <a:rPr kumimoji="0" lang="en-US" altLang="ko-KR" sz="1200" b="1" dirty="0"/>
              <a:t> communication Protocol</a:t>
            </a:r>
            <a:endParaRPr kumimoji="0" lang="ko-KR" altLang="en-US" sz="1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331640"/>
            <a:ext cx="6429375" cy="759804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graphicFrame>
        <p:nvGraphicFramePr>
          <p:cNvPr id="7" name="표 6"/>
          <p:cNvGraphicFramePr>
            <a:graphicFrameLocks noGrp="1"/>
          </p:cNvGraphicFramePr>
          <p:nvPr>
            <p:extLst>
              <p:ext uri="{D42A27DB-BD31-4B8C-83A1-F6EECF244321}">
                <p14:modId xmlns:p14="http://schemas.microsoft.com/office/powerpoint/2010/main" val="593040727"/>
              </p:ext>
            </p:extLst>
          </p:nvPr>
        </p:nvGraphicFramePr>
        <p:xfrm>
          <a:off x="332655" y="1548368"/>
          <a:ext cx="6192690" cy="5697084"/>
        </p:xfrm>
        <a:graphic>
          <a:graphicData uri="http://schemas.openxmlformats.org/drawingml/2006/table">
            <a:tbl>
              <a:tblPr firstRow="1" bandRow="1">
                <a:tableStyleId>{5C22544A-7EE6-4342-B048-85BDC9FD1C3A}</a:tableStyleId>
              </a:tblPr>
              <a:tblGrid>
                <a:gridCol w="792089">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512168">
                  <a:extLst>
                    <a:ext uri="{9D8B030D-6E8A-4147-A177-3AD203B41FA5}">
                      <a16:colId xmlns:a16="http://schemas.microsoft.com/office/drawing/2014/main" val="20002"/>
                    </a:ext>
                  </a:extLst>
                </a:gridCol>
                <a:gridCol w="2736305">
                  <a:extLst>
                    <a:ext uri="{9D8B030D-6E8A-4147-A177-3AD203B41FA5}">
                      <a16:colId xmlns:a16="http://schemas.microsoft.com/office/drawing/2014/main" val="20003"/>
                    </a:ext>
                  </a:extLst>
                </a:gridCol>
              </a:tblGrid>
              <a:tr h="301173">
                <a:tc>
                  <a:txBody>
                    <a:bodyPr/>
                    <a:lstStyle/>
                    <a:p>
                      <a:pPr algn="ctr" latinLnBrk="1"/>
                      <a:r>
                        <a:rPr lang="en-US" altLang="ko-KR" sz="800" b="1" dirty="0"/>
                        <a:t>Direction</a:t>
                      </a:r>
                      <a:endParaRPr lang="ko-KR" altLang="en-US" sz="800" b="1" dirty="0"/>
                    </a:p>
                  </a:txBody>
                  <a:tcPr/>
                </a:tc>
                <a:tc>
                  <a:txBody>
                    <a:bodyPr/>
                    <a:lstStyle/>
                    <a:p>
                      <a:pPr algn="ctr" latinLnBrk="1"/>
                      <a:r>
                        <a:rPr lang="en-US" altLang="ko-KR" sz="800" b="1" dirty="0"/>
                        <a:t>MSG-KIND</a:t>
                      </a:r>
                      <a:endParaRPr lang="ko-KR" altLang="en-US" sz="800" b="1" dirty="0"/>
                    </a:p>
                  </a:txBody>
                  <a:tcPr/>
                </a:tc>
                <a:tc>
                  <a:txBody>
                    <a:bodyPr/>
                    <a:lstStyle/>
                    <a:p>
                      <a:pPr algn="ctr" latinLnBrk="1"/>
                      <a:r>
                        <a:rPr lang="en-US" altLang="ko-KR" sz="800" b="1" dirty="0"/>
                        <a:t>Contents</a:t>
                      </a:r>
                      <a:endParaRPr lang="ko-KR" altLang="en-US" sz="800" b="1" dirty="0"/>
                    </a:p>
                  </a:txBody>
                  <a:tcPr/>
                </a:tc>
                <a:tc>
                  <a:txBody>
                    <a:bodyPr/>
                    <a:lstStyle/>
                    <a:p>
                      <a:pPr algn="ctr" latinLnBrk="1"/>
                      <a:r>
                        <a:rPr lang="en-US" altLang="ko-KR" sz="800" b="1" dirty="0"/>
                        <a:t>Header/Data</a:t>
                      </a:r>
                      <a:endParaRPr lang="ko-KR" altLang="en-US" sz="800" b="1" dirty="0"/>
                    </a:p>
                  </a:txBody>
                  <a:tcPr/>
                </a:tc>
                <a:extLst>
                  <a:ext uri="{0D108BD9-81ED-4DB2-BD59-A6C34878D82A}">
                    <a16:rowId xmlns:a16="http://schemas.microsoft.com/office/drawing/2014/main" val="10000"/>
                  </a:ext>
                </a:extLst>
              </a:tr>
              <a:tr h="1242339">
                <a:tc rowSpan="9">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STB</a:t>
                      </a:r>
                      <a:r>
                        <a:rPr lang="en-US" altLang="ko-KR" sz="800" baseline="0" dirty="0"/>
                        <a:t>-&gt;PC</a:t>
                      </a:r>
                      <a:endParaRPr lang="ko-KR" altLang="en-US" sz="8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STATUS</a:t>
                      </a:r>
                      <a:endParaRPr lang="ko-KR" altLang="en-US" sz="800" dirty="0"/>
                    </a:p>
                  </a:txBody>
                  <a:tcPr marL="36000" marR="36000" anchor="ctr" anchorCtr="1"/>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Video Time Stamp, </a:t>
                      </a:r>
                    </a:p>
                    <a:p>
                      <a:pPr latinLnBrk="1"/>
                      <a:r>
                        <a:rPr lang="en-US" altLang="ko-KR" sz="800" dirty="0"/>
                        <a:t>Audio Time Stamp,</a:t>
                      </a:r>
                    </a:p>
                    <a:p>
                      <a:pPr latinLnBrk="1"/>
                      <a:r>
                        <a:rPr lang="en-US" altLang="ko-KR" sz="800" dirty="0"/>
                        <a:t>Type of played video,</a:t>
                      </a:r>
                    </a:p>
                    <a:p>
                      <a:pPr latinLnBrk="1"/>
                      <a:r>
                        <a:rPr lang="en-US" altLang="ko-KR" sz="800" dirty="0"/>
                        <a:t>error</a:t>
                      </a:r>
                      <a:r>
                        <a:rPr lang="en-US" altLang="ko-KR" sz="800" baseline="0" dirty="0"/>
                        <a:t> code,</a:t>
                      </a:r>
                      <a:endParaRPr lang="en-US" altLang="ko-KR" sz="800" dirty="0"/>
                    </a:p>
                    <a:p>
                      <a:pPr latinLnBrk="1"/>
                      <a:r>
                        <a:rPr lang="en-US" altLang="ko-KR" sz="800" dirty="0"/>
                        <a:t>etc…</a:t>
                      </a:r>
                      <a:endParaRPr lang="ko-KR" altLang="en-US" sz="800" dirty="0"/>
                    </a:p>
                  </a:txBody>
                  <a:tcPr marL="36000" marR="36000" anchor="ctr"/>
                </a:tc>
                <a:tc>
                  <a:txBody>
                    <a:bodyPr/>
                    <a:lstStyle/>
                    <a:p>
                      <a:pPr latinLnBrk="1"/>
                      <a:r>
                        <a:rPr lang="en-US" altLang="ko-KR" sz="800" dirty="0">
                          <a:solidFill>
                            <a:schemeClr val="tx1"/>
                          </a:solidFill>
                        </a:rPr>
                        <a:t>Data</a:t>
                      </a:r>
                      <a:r>
                        <a:rPr lang="ko-KR" altLang="en-US" sz="800" dirty="0">
                          <a:solidFill>
                            <a:schemeClr val="tx1"/>
                          </a:solidFill>
                        </a:rPr>
                        <a:t> </a:t>
                      </a:r>
                      <a:r>
                        <a:rPr lang="en-US" altLang="ko-KR" sz="800" dirty="0">
                          <a:solidFill>
                            <a:schemeClr val="tx1"/>
                          </a:solidFill>
                        </a:rPr>
                        <a:t>:</a:t>
                      </a:r>
                    </a:p>
                    <a:p>
                      <a:pPr latinLnBrk="1"/>
                      <a:r>
                        <a:rPr lang="en-US" altLang="ko-KR" sz="800" dirty="0">
                          <a:solidFill>
                            <a:schemeClr val="tx1"/>
                          </a:solidFill>
                        </a:rPr>
                        <a:t>VIDEO-TSTAMP:12321321</a:t>
                      </a:r>
                    </a:p>
                    <a:p>
                      <a:pPr latinLnBrk="1"/>
                      <a:r>
                        <a:rPr lang="en-US" altLang="ko-KR" sz="800" dirty="0">
                          <a:solidFill>
                            <a:schemeClr val="tx1"/>
                          </a:solidFill>
                        </a:rPr>
                        <a:t>AUDIO-TSTAMP:3243324</a:t>
                      </a:r>
                    </a:p>
                    <a:p>
                      <a:pPr latinLnBrk="1"/>
                      <a:r>
                        <a:rPr lang="en-US" altLang="ko-KR" sz="800" dirty="0">
                          <a:solidFill>
                            <a:schemeClr val="tx1"/>
                          </a:solidFill>
                        </a:rPr>
                        <a:t>VIDEO-KIND:2</a:t>
                      </a:r>
                    </a:p>
                    <a:p>
                      <a:pPr latinLnBrk="1"/>
                      <a:r>
                        <a:rPr lang="en-US" altLang="ko-KR" sz="800" baseline="0" dirty="0">
                          <a:solidFill>
                            <a:schemeClr val="tx1"/>
                          </a:solidFill>
                        </a:rPr>
                        <a:t>ERROR-CODE;0</a:t>
                      </a:r>
                      <a:endParaRPr lang="en-US" altLang="ko-KR" sz="800" dirty="0">
                        <a:solidFill>
                          <a:schemeClr val="tx1"/>
                        </a:solidFill>
                      </a:endParaRPr>
                    </a:p>
                    <a:p>
                      <a:pPr latinLnBrk="1"/>
                      <a:r>
                        <a:rPr lang="en-US" altLang="ko-KR" sz="800" dirty="0">
                          <a:solidFill>
                            <a:schemeClr val="tx1"/>
                          </a:solidFill>
                        </a:rPr>
                        <a:t>etc….</a:t>
                      </a:r>
                      <a:endParaRPr lang="ko-KR" altLang="en-US" sz="800" dirty="0">
                        <a:solidFill>
                          <a:schemeClr val="tx1"/>
                        </a:solidFill>
                      </a:endParaRPr>
                    </a:p>
                  </a:txBody>
                  <a:tcPr marL="36000" marR="36000" anchor="ctr"/>
                </a:tc>
                <a:extLst>
                  <a:ext uri="{0D108BD9-81ED-4DB2-BD59-A6C34878D82A}">
                    <a16:rowId xmlns:a16="http://schemas.microsoft.com/office/drawing/2014/main" val="10001"/>
                  </a:ext>
                </a:extLst>
              </a:tr>
              <a:tr h="1120080">
                <a:tc vMerge="1">
                  <a:txBody>
                    <a:bodyPr/>
                    <a:lstStyle/>
                    <a:p>
                      <a:pPr latinLnBrk="1"/>
                      <a:endParaRPr lang="ko-KR" altLang="en-US" sz="1100" dirty="0"/>
                    </a:p>
                  </a:txBody>
                  <a:tcPr anchor="ctr" anchorCtr="1"/>
                </a:tc>
                <a:tc>
                  <a:txBody>
                    <a:bodyPr/>
                    <a:lstStyle/>
                    <a:p>
                      <a:pPr latinLnBrk="1"/>
                      <a:r>
                        <a:rPr lang="en-US" altLang="ko-KR" sz="800" dirty="0"/>
                        <a:t>INFO</a:t>
                      </a:r>
                      <a:endParaRPr lang="ko-KR" altLang="en-US" sz="800" dirty="0"/>
                    </a:p>
                  </a:txBody>
                  <a:tcPr marL="36000" marR="36000" anchor="ctr" anchorCtr="1"/>
                </a:tc>
                <a:tc>
                  <a:txBody>
                    <a:bodyPr/>
                    <a:lstStyle/>
                    <a:p>
                      <a:pPr latinLnBrk="1"/>
                      <a:r>
                        <a:rPr lang="en-US" altLang="ko-KR" sz="800" baseline="0" dirty="0"/>
                        <a:t>Version Information</a:t>
                      </a:r>
                    </a:p>
                    <a:p>
                      <a:pPr latinLnBrk="1"/>
                      <a:r>
                        <a:rPr lang="en-US" altLang="ko-KR" sz="800" dirty="0"/>
                        <a:t>Device information</a:t>
                      </a:r>
                    </a:p>
                  </a:txBody>
                  <a:tcPr marL="36000" marR="36000" anchor="ctr"/>
                </a:tc>
                <a:tc>
                  <a:txBody>
                    <a:bodyPr/>
                    <a:lstStyle/>
                    <a:p>
                      <a:endParaRPr lang="en-US" altLang="ko-KR" sz="800" dirty="0">
                        <a:solidFill>
                          <a:srgbClr val="FF0000"/>
                        </a:solidFill>
                      </a:endParaRPr>
                    </a:p>
                    <a:p>
                      <a:r>
                        <a:rPr lang="en-US" altLang="ko-KR" sz="800" dirty="0">
                          <a:solidFill>
                            <a:schemeClr val="tx1"/>
                          </a:solidFill>
                        </a:rPr>
                        <a:t>SW-UPDATE-DATE:2012-02-12</a:t>
                      </a:r>
                    </a:p>
                    <a:p>
                      <a:r>
                        <a:rPr lang="en-US" altLang="ko-KR" sz="800" dirty="0">
                          <a:solidFill>
                            <a:schemeClr val="tx1"/>
                          </a:solidFill>
                        </a:rPr>
                        <a:t>CHANNEL-VER:3.4</a:t>
                      </a:r>
                    </a:p>
                    <a:p>
                      <a:r>
                        <a:rPr lang="en-US" altLang="ko-KR" sz="800" dirty="0">
                          <a:solidFill>
                            <a:schemeClr val="tx1"/>
                          </a:solidFill>
                        </a:rPr>
                        <a:t>CHANNEL-UPDATE-DATE:2012-01-12</a:t>
                      </a:r>
                    </a:p>
                    <a:p>
                      <a:r>
                        <a:rPr lang="en-US" altLang="ko-KR" sz="800" dirty="0">
                          <a:solidFill>
                            <a:schemeClr val="tx1"/>
                          </a:solidFill>
                        </a:rPr>
                        <a:t>HDD:30,21.23</a:t>
                      </a:r>
                    </a:p>
                  </a:txBody>
                  <a:tcPr marL="36000" marR="36000" anchor="ctr"/>
                </a:tc>
                <a:extLst>
                  <a:ext uri="{0D108BD9-81ED-4DB2-BD59-A6C34878D82A}">
                    <a16:rowId xmlns:a16="http://schemas.microsoft.com/office/drawing/2014/main" val="10002"/>
                  </a:ext>
                </a:extLst>
              </a:tr>
              <a:tr h="301173">
                <a:tc vMerge="1">
                  <a:txBody>
                    <a:bodyPr/>
                    <a:lstStyle/>
                    <a:p>
                      <a:pPr latinLnBrk="1"/>
                      <a:endParaRPr lang="ko-KR" altLang="en-US"/>
                    </a:p>
                  </a:txBody>
                  <a:tcPr/>
                </a:tc>
                <a:tc>
                  <a:txBody>
                    <a:bodyPr/>
                    <a:lstStyle/>
                    <a:p>
                      <a:pPr latinLnBrk="1"/>
                      <a:r>
                        <a:rPr lang="en-US" altLang="ko-KR" sz="800" dirty="0"/>
                        <a:t>LOGIN</a:t>
                      </a:r>
                      <a:endParaRPr lang="ko-KR" altLang="en-US" sz="800" dirty="0"/>
                    </a:p>
                  </a:txBody>
                  <a:tcPr marL="36000" marR="36000" anchor="ctr" anchorCtr="1"/>
                </a:tc>
                <a:tc>
                  <a:txBody>
                    <a:bodyPr/>
                    <a:lstStyle/>
                    <a:p>
                      <a:pPr latinLnBrk="1"/>
                      <a:r>
                        <a:rPr lang="en-US" altLang="ko-KR" sz="800" dirty="0"/>
                        <a:t>Complete message of authentication</a:t>
                      </a:r>
                      <a:endParaRPr lang="ko-KR" altLang="en-US" sz="800" dirty="0"/>
                    </a:p>
                  </a:txBody>
                  <a:tcPr marL="36000" marR="36000" anchor="ctr"/>
                </a:tc>
                <a:tc>
                  <a:txBody>
                    <a:bodyPr/>
                    <a:lstStyle/>
                    <a:p>
                      <a:r>
                        <a:rPr lang="en-US" altLang="ko-KR" sz="800" dirty="0"/>
                        <a:t>TRUE or FALSE</a:t>
                      </a:r>
                    </a:p>
                  </a:txBody>
                  <a:tcPr marL="36000" marR="36000" anchor="ctr"/>
                </a:tc>
                <a:extLst>
                  <a:ext uri="{0D108BD9-81ED-4DB2-BD59-A6C34878D82A}">
                    <a16:rowId xmlns:a16="http://schemas.microsoft.com/office/drawing/2014/main" val="10003"/>
                  </a:ext>
                </a:extLst>
              </a:tr>
              <a:tr h="301173">
                <a:tc vMerge="1">
                  <a:txBody>
                    <a:bodyPr/>
                    <a:lstStyle/>
                    <a:p>
                      <a:pPr latinLnBrk="1"/>
                      <a:endParaRPr lang="ko-KR" altLang="en-US"/>
                    </a:p>
                  </a:txBody>
                  <a:tcPr/>
                </a:tc>
                <a:tc>
                  <a:txBody>
                    <a:bodyPr/>
                    <a:lstStyle/>
                    <a:p>
                      <a:pPr latinLnBrk="1"/>
                      <a:r>
                        <a:rPr lang="en-US" altLang="ko-KR" sz="800" dirty="0"/>
                        <a:t>LOGOUT</a:t>
                      </a:r>
                      <a:endParaRPr lang="ko-KR" altLang="en-US" sz="800" dirty="0"/>
                    </a:p>
                  </a:txBody>
                  <a:tcPr marL="36000" marR="36000" anchor="ctr" anchorCtr="1"/>
                </a:tc>
                <a:tc>
                  <a:txBody>
                    <a:bodyPr/>
                    <a:lstStyle/>
                    <a:p>
                      <a:pPr latinLnBrk="1"/>
                      <a:r>
                        <a:rPr lang="en-US" altLang="ko-KR" sz="800" dirty="0"/>
                        <a:t>Complete message of revoke authentication</a:t>
                      </a:r>
                      <a:endParaRPr lang="ko-KR" altLang="en-US" sz="800" dirty="0"/>
                    </a:p>
                  </a:txBody>
                  <a:tcPr marL="36000" marR="36000" anchor="ctr"/>
                </a:tc>
                <a:tc>
                  <a:txBody>
                    <a:bodyPr/>
                    <a:lstStyle/>
                    <a:p>
                      <a:r>
                        <a:rPr lang="en-US" altLang="ko-KR" sz="800" dirty="0"/>
                        <a:t>TRUE or FALSE</a:t>
                      </a:r>
                    </a:p>
                  </a:txBody>
                  <a:tcPr marL="36000" marR="36000" anchor="ctr"/>
                </a:tc>
                <a:extLst>
                  <a:ext uri="{0D108BD9-81ED-4DB2-BD59-A6C34878D82A}">
                    <a16:rowId xmlns:a16="http://schemas.microsoft.com/office/drawing/2014/main" val="10004"/>
                  </a:ext>
                </a:extLst>
              </a:tr>
              <a:tr h="301173">
                <a:tc vMerge="1">
                  <a:txBody>
                    <a:bodyPr/>
                    <a:lstStyle/>
                    <a:p>
                      <a:pPr latinLnBrk="1"/>
                      <a:endParaRPr lang="ko-KR" altLang="en-US"/>
                    </a:p>
                  </a:txBody>
                  <a:tcPr/>
                </a:tc>
                <a:tc>
                  <a:txBody>
                    <a:bodyPr/>
                    <a:lstStyle/>
                    <a:p>
                      <a:pPr latinLnBrk="1"/>
                      <a:r>
                        <a:rPr lang="en-US" altLang="ko-KR" sz="800" dirty="0"/>
                        <a:t>REBOOT</a:t>
                      </a:r>
                      <a:endParaRPr lang="ko-KR" altLang="en-US" sz="800" dirty="0"/>
                    </a:p>
                  </a:txBody>
                  <a:tcPr marL="36000" marR="36000" anchor="ctr" anchorCtr="1"/>
                </a:tc>
                <a:tc>
                  <a:txBody>
                    <a:bodyPr/>
                    <a:lstStyle/>
                    <a:p>
                      <a:pPr latinLnBrk="1"/>
                      <a:r>
                        <a:rPr lang="en-US" altLang="ko-KR" sz="800" dirty="0"/>
                        <a:t>Reboot</a:t>
                      </a:r>
                      <a:r>
                        <a:rPr lang="en-US" altLang="ko-KR" sz="800" baseline="0" dirty="0"/>
                        <a:t> message</a:t>
                      </a:r>
                      <a:endParaRPr lang="ko-KR" altLang="en-US" sz="800" dirty="0"/>
                    </a:p>
                  </a:txBody>
                  <a:tcPr marL="36000" marR="36000" anchor="ctr"/>
                </a:tc>
                <a:tc>
                  <a:txBody>
                    <a:bodyPr/>
                    <a:lstStyle/>
                    <a:p>
                      <a:r>
                        <a:rPr lang="en-US" altLang="ko-KR" sz="800" dirty="0"/>
                        <a:t>2</a:t>
                      </a:r>
                      <a:r>
                        <a:rPr lang="en-US" altLang="ko-KR" sz="800" baseline="0" dirty="0"/>
                        <a:t> or</a:t>
                      </a:r>
                      <a:r>
                        <a:rPr lang="ko-KR" altLang="en-US" sz="800" baseline="0" dirty="0"/>
                        <a:t> </a:t>
                      </a:r>
                      <a:r>
                        <a:rPr lang="en-US" altLang="ko-KR" sz="800" baseline="0" dirty="0"/>
                        <a:t>3</a:t>
                      </a:r>
                      <a:endParaRPr lang="en-US" altLang="ko-KR" sz="800" dirty="0"/>
                    </a:p>
                  </a:txBody>
                  <a:tcPr marL="36000" marR="36000" anchor="ctr"/>
                </a:tc>
                <a:extLst>
                  <a:ext uri="{0D108BD9-81ED-4DB2-BD59-A6C34878D82A}">
                    <a16:rowId xmlns:a16="http://schemas.microsoft.com/office/drawing/2014/main" val="10005"/>
                  </a:ext>
                </a:extLst>
              </a:tr>
              <a:tr h="301173">
                <a:tc vMerge="1">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100" dirty="0"/>
                    </a:p>
                  </a:txBody>
                  <a:tcPr anchor="ctr" anchorCtr="1"/>
                </a:tc>
                <a:tc>
                  <a:txBody>
                    <a:bodyPr/>
                    <a:lstStyle/>
                    <a:p>
                      <a:pPr latinLnBrk="1"/>
                      <a:r>
                        <a:rPr lang="en-US" altLang="ko-KR" sz="800" strike="sngStrike" dirty="0"/>
                        <a:t>IMAGE</a:t>
                      </a:r>
                      <a:endParaRPr lang="ko-KR" altLang="en-US" sz="800" strike="sngStrike" dirty="0"/>
                    </a:p>
                  </a:txBody>
                  <a:tcPr marL="36000" marR="36000" anchor="ctr" anchorCtr="1"/>
                </a:tc>
                <a:tc>
                  <a:txBody>
                    <a:bodyPr/>
                    <a:lstStyle/>
                    <a:p>
                      <a:pPr latinLnBrk="1"/>
                      <a:r>
                        <a:rPr lang="en-US" altLang="ko-KR" sz="800" strike="sngStrike" dirty="0"/>
                        <a:t>Captured Image</a:t>
                      </a:r>
                      <a:endParaRPr lang="ko-KR" altLang="en-US" sz="800" strike="sngStrike" dirty="0"/>
                    </a:p>
                  </a:txBody>
                  <a:tcPr marL="36000" marR="36000" anchor="ctr"/>
                </a:tc>
                <a:tc>
                  <a:txBody>
                    <a:bodyPr/>
                    <a:lstStyle/>
                    <a:p>
                      <a:pPr latinLnBrk="1"/>
                      <a:r>
                        <a:rPr lang="en-US" altLang="ko-KR" sz="800" strike="sngStrike" dirty="0"/>
                        <a:t>Image</a:t>
                      </a:r>
                      <a:r>
                        <a:rPr lang="ko-KR" altLang="en-US" sz="800" strike="sngStrike" dirty="0"/>
                        <a:t> </a:t>
                      </a:r>
                      <a:r>
                        <a:rPr lang="en-US" altLang="ko-KR" sz="800" strike="sngStrike" dirty="0"/>
                        <a:t>BINARY</a:t>
                      </a:r>
                      <a:endParaRPr lang="ko-KR" altLang="en-US" sz="800" strike="sngStrike" dirty="0"/>
                    </a:p>
                  </a:txBody>
                  <a:tcPr marL="36000" marR="36000" anchor="ctr"/>
                </a:tc>
                <a:extLst>
                  <a:ext uri="{0D108BD9-81ED-4DB2-BD59-A6C34878D82A}">
                    <a16:rowId xmlns:a16="http://schemas.microsoft.com/office/drawing/2014/main" val="10006"/>
                  </a:ext>
                </a:extLst>
              </a:tr>
              <a:tr h="301173">
                <a:tc vMerge="1">
                  <a:txBody>
                    <a:bodyPr/>
                    <a:lstStyle/>
                    <a:p>
                      <a:pPr latinLnBrk="1"/>
                      <a:endParaRPr lang="ko-KR" altLang="en-US"/>
                    </a:p>
                  </a:txBody>
                  <a:tcPr/>
                </a:tc>
                <a:tc rowSpan="2">
                  <a:txBody>
                    <a:bodyPr/>
                    <a:lstStyle/>
                    <a:p>
                      <a:pPr latinLnBrk="1"/>
                      <a:r>
                        <a:rPr lang="en-US" altLang="ko-KR" sz="800" dirty="0">
                          <a:solidFill>
                            <a:schemeClr val="tx1"/>
                          </a:solidFill>
                        </a:rPr>
                        <a:t>HW-TEST-BUTTON</a:t>
                      </a:r>
                    </a:p>
                  </a:txBody>
                  <a:tcPr marL="36000" marR="36000" anchor="ctr" anchorCtr="1">
                    <a:solidFill>
                      <a:schemeClr val="accent1">
                        <a:lumMod val="20000"/>
                        <a:lumOff val="80000"/>
                      </a:schemeClr>
                    </a:solidFill>
                  </a:tcPr>
                </a:tc>
                <a:tc>
                  <a:txBody>
                    <a:bodyPr/>
                    <a:lstStyle/>
                    <a:p>
                      <a:pPr latinLnBrk="1"/>
                      <a:r>
                        <a:rPr lang="en-US" altLang="ko-KR" sz="800" dirty="0">
                          <a:solidFill>
                            <a:schemeClr val="tx1"/>
                          </a:solidFill>
                        </a:rPr>
                        <a:t>STB Button</a:t>
                      </a:r>
                      <a:r>
                        <a:rPr lang="en-US" altLang="ko-KR" sz="800" baseline="0" dirty="0">
                          <a:solidFill>
                            <a:schemeClr val="tx1"/>
                          </a:solidFill>
                        </a:rPr>
                        <a:t> test</a:t>
                      </a:r>
                      <a:endParaRPr lang="ko-KR" altLang="en-US" sz="800" dirty="0">
                        <a:solidFill>
                          <a:schemeClr val="tx1"/>
                        </a:solidFill>
                      </a:endParaRPr>
                    </a:p>
                  </a:txBody>
                  <a:tcPr marL="36000" marR="36000" anchor="ctr">
                    <a:solidFill>
                      <a:schemeClr val="accent1">
                        <a:lumMod val="20000"/>
                        <a:lumOff val="80000"/>
                      </a:schemeClr>
                    </a:solidFill>
                  </a:tcPr>
                </a:tc>
                <a:tc>
                  <a:txBody>
                    <a:bodyPr/>
                    <a:lstStyle/>
                    <a:p>
                      <a:pPr latinLnBrk="1"/>
                      <a:r>
                        <a:rPr lang="en-US" altLang="ko-KR" sz="800" dirty="0">
                          <a:solidFill>
                            <a:schemeClr val="tx1"/>
                          </a:solidFill>
                        </a:rPr>
                        <a:t>##RCU Code####  Send one</a:t>
                      </a:r>
                      <a:r>
                        <a:rPr lang="en-US" altLang="ko-KR" sz="800" baseline="0" dirty="0">
                          <a:solidFill>
                            <a:schemeClr val="tx1"/>
                          </a:solidFill>
                        </a:rPr>
                        <a:t> of the following</a:t>
                      </a:r>
                      <a:r>
                        <a:rPr lang="en-US" altLang="ko-KR" sz="800" dirty="0">
                          <a:solidFill>
                            <a:schemeClr val="tx1"/>
                          </a:solidFill>
                        </a:rPr>
                        <a:t> codesCODE:01 //</a:t>
                      </a:r>
                      <a:r>
                        <a:rPr lang="en-US" altLang="ko-KR" sz="800" baseline="0" dirty="0">
                          <a:solidFill>
                            <a:schemeClr val="tx1"/>
                          </a:solidFill>
                        </a:rPr>
                        <a:t> </a:t>
                      </a:r>
                      <a:r>
                        <a:rPr lang="ko-KR" altLang="en-US" sz="800" baseline="0" dirty="0">
                          <a:solidFill>
                            <a:schemeClr val="tx1"/>
                          </a:solidFill>
                        </a:rPr>
                        <a:t>전원</a:t>
                      </a:r>
                      <a:endParaRPr lang="en-US" altLang="ko-KR" sz="800" dirty="0">
                        <a:solidFill>
                          <a:schemeClr val="tx1"/>
                        </a:solidFill>
                      </a:endParaRPr>
                    </a:p>
                    <a:p>
                      <a:pPr latinLnBrk="1"/>
                      <a:r>
                        <a:rPr lang="en-US" altLang="ko-KR" sz="800" dirty="0">
                          <a:solidFill>
                            <a:schemeClr val="tx1"/>
                          </a:solidFill>
                        </a:rPr>
                        <a:t>CODE:0A // </a:t>
                      </a:r>
                      <a:r>
                        <a:rPr lang="ko-KR" altLang="en-US" sz="800" dirty="0">
                          <a:solidFill>
                            <a:schemeClr val="tx1"/>
                          </a:solidFill>
                        </a:rPr>
                        <a:t>채널 </a:t>
                      </a:r>
                      <a:r>
                        <a:rPr lang="en-US" altLang="ko-KR" sz="800" dirty="0">
                          <a:solidFill>
                            <a:schemeClr val="tx1"/>
                          </a:solidFill>
                        </a:rPr>
                        <a:t>Up</a:t>
                      </a:r>
                    </a:p>
                    <a:p>
                      <a:pPr latinLnBrk="1"/>
                      <a:r>
                        <a:rPr lang="en-US" altLang="ko-KR" sz="800" dirty="0">
                          <a:solidFill>
                            <a:schemeClr val="tx1"/>
                          </a:solidFill>
                        </a:rPr>
                        <a:t>CODE:0B // </a:t>
                      </a:r>
                      <a:r>
                        <a:rPr lang="ko-KR" altLang="en-US" sz="800" dirty="0">
                          <a:solidFill>
                            <a:schemeClr val="tx1"/>
                          </a:solidFill>
                        </a:rPr>
                        <a:t>채널 </a:t>
                      </a:r>
                      <a:r>
                        <a:rPr lang="en-US" altLang="ko-KR" sz="800" dirty="0">
                          <a:solidFill>
                            <a:schemeClr val="tx1"/>
                          </a:solidFill>
                        </a:rPr>
                        <a:t>Down</a:t>
                      </a:r>
                    </a:p>
                    <a:p>
                      <a:pPr latinLnBrk="1"/>
                      <a:r>
                        <a:rPr lang="en-US" altLang="ko-KR" sz="800" dirty="0">
                          <a:solidFill>
                            <a:schemeClr val="tx1"/>
                          </a:solidFill>
                        </a:rPr>
                        <a:t>CODE:0C // </a:t>
                      </a:r>
                      <a:r>
                        <a:rPr lang="ko-KR" altLang="en-US" sz="800" dirty="0" err="1">
                          <a:solidFill>
                            <a:schemeClr val="tx1"/>
                          </a:solidFill>
                        </a:rPr>
                        <a:t>볼륜</a:t>
                      </a:r>
                      <a:r>
                        <a:rPr lang="ko-KR" altLang="en-US" sz="800" dirty="0">
                          <a:solidFill>
                            <a:schemeClr val="tx1"/>
                          </a:solidFill>
                        </a:rPr>
                        <a:t> </a:t>
                      </a:r>
                      <a:r>
                        <a:rPr lang="en-US" altLang="ko-KR" sz="800" dirty="0">
                          <a:solidFill>
                            <a:schemeClr val="tx1"/>
                          </a:solidFill>
                        </a:rPr>
                        <a:t>Up</a:t>
                      </a:r>
                    </a:p>
                    <a:p>
                      <a:pPr latinLnBrk="1"/>
                      <a:r>
                        <a:rPr lang="en-US" altLang="ko-KR" sz="800" dirty="0">
                          <a:solidFill>
                            <a:schemeClr val="tx1"/>
                          </a:solidFill>
                        </a:rPr>
                        <a:t>CODE:0D // </a:t>
                      </a:r>
                      <a:r>
                        <a:rPr lang="ko-KR" altLang="en-US" sz="800" dirty="0">
                          <a:solidFill>
                            <a:schemeClr val="tx1"/>
                          </a:solidFill>
                        </a:rPr>
                        <a:t>볼륨 </a:t>
                      </a:r>
                      <a:r>
                        <a:rPr lang="en-US" altLang="ko-KR" sz="800" dirty="0">
                          <a:solidFill>
                            <a:schemeClr val="tx1"/>
                          </a:solidFill>
                        </a:rPr>
                        <a:t>Down</a:t>
                      </a:r>
                      <a:endParaRPr lang="ko-KR" altLang="en-US" sz="800" dirty="0">
                        <a:solidFill>
                          <a:schemeClr val="tx1"/>
                        </a:solidFill>
                      </a:endParaRPr>
                    </a:p>
                  </a:txBody>
                  <a:tcPr marL="36000" marR="36000" anchor="ctr">
                    <a:solidFill>
                      <a:schemeClr val="accent1">
                        <a:lumMod val="20000"/>
                        <a:lumOff val="80000"/>
                      </a:schemeClr>
                    </a:solidFill>
                  </a:tcPr>
                </a:tc>
                <a:extLst>
                  <a:ext uri="{0D108BD9-81ED-4DB2-BD59-A6C34878D82A}">
                    <a16:rowId xmlns:a16="http://schemas.microsoft.com/office/drawing/2014/main" val="10007"/>
                  </a:ext>
                </a:extLst>
              </a:tr>
              <a:tr h="301173">
                <a:tc vMerge="1">
                  <a:txBody>
                    <a:bodyPr/>
                    <a:lstStyle/>
                    <a:p>
                      <a:pPr latinLnBrk="1"/>
                      <a:endParaRPr lang="ko-KR" altLang="en-US"/>
                    </a:p>
                  </a:txBody>
                  <a:tcPr/>
                </a:tc>
                <a:tc vMerge="1">
                  <a:txBody>
                    <a:bodyPr/>
                    <a:lstStyle/>
                    <a:p>
                      <a:pPr latinLnBrk="1"/>
                      <a:endParaRPr lang="ko-KR" altLang="en-US" sz="1000" dirty="0">
                        <a:solidFill>
                          <a:schemeClr val="tx1"/>
                        </a:solidFill>
                      </a:endParaRPr>
                    </a:p>
                  </a:txBody>
                  <a:tcPr marL="36000" marR="36000" anchor="ctr" anchorCtr="1">
                    <a:solidFill>
                      <a:srgbClr val="FF0000"/>
                    </a:solidFill>
                  </a:tcPr>
                </a:tc>
                <a:tc>
                  <a:txBody>
                    <a:bodyPr/>
                    <a:lstStyle/>
                    <a:p>
                      <a:pPr latinLnBrk="1"/>
                      <a:r>
                        <a:rPr lang="en-US" altLang="ko-KR" sz="800" dirty="0">
                          <a:solidFill>
                            <a:schemeClr val="tx1"/>
                          </a:solidFill>
                        </a:rPr>
                        <a:t>RCU Button test</a:t>
                      </a:r>
                      <a:endParaRPr lang="ko-KR" altLang="en-US" sz="800" dirty="0">
                        <a:solidFill>
                          <a:schemeClr val="tx1"/>
                        </a:solidFill>
                      </a:endParaRPr>
                    </a:p>
                  </a:txBody>
                  <a:tcPr marL="36000" marR="36000" anchor="ct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solidFill>
                            <a:schemeClr val="tx1"/>
                          </a:solidFill>
                        </a:rPr>
                        <a:t>##RCU Code####  Send one</a:t>
                      </a:r>
                      <a:r>
                        <a:rPr lang="en-US" altLang="ko-KR" sz="800" baseline="0" dirty="0">
                          <a:solidFill>
                            <a:schemeClr val="tx1"/>
                          </a:solidFill>
                        </a:rPr>
                        <a:t> of the following</a:t>
                      </a:r>
                      <a:r>
                        <a:rPr lang="en-US" altLang="ko-KR" sz="800" dirty="0">
                          <a:solidFill>
                            <a:schemeClr val="tx1"/>
                          </a:solidFill>
                        </a:rPr>
                        <a:t> codes</a:t>
                      </a:r>
                    </a:p>
                    <a:p>
                      <a:pPr latinLnBrk="1"/>
                      <a:r>
                        <a:rPr lang="en-US" altLang="ko-KR" sz="800" dirty="0">
                          <a:solidFill>
                            <a:schemeClr val="tx1"/>
                          </a:solidFill>
                        </a:rPr>
                        <a:t>CODE:09 //</a:t>
                      </a:r>
                      <a:r>
                        <a:rPr lang="en-US" altLang="ko-KR" sz="800" baseline="0" dirty="0">
                          <a:solidFill>
                            <a:schemeClr val="tx1"/>
                          </a:solidFill>
                        </a:rPr>
                        <a:t> MUTE</a:t>
                      </a:r>
                    </a:p>
                  </a:txBody>
                  <a:tcPr marL="36000" marR="36000" anchor="ctr">
                    <a:solidFill>
                      <a:schemeClr val="accent1">
                        <a:lumMod val="20000"/>
                        <a:lumOff val="80000"/>
                      </a:schemeClr>
                    </a:solidFill>
                  </a:tcPr>
                </a:tc>
                <a:extLst>
                  <a:ext uri="{0D108BD9-81ED-4DB2-BD59-A6C34878D82A}">
                    <a16:rowId xmlns:a16="http://schemas.microsoft.com/office/drawing/2014/main" val="10008"/>
                  </a:ext>
                </a:extLst>
              </a:tr>
              <a:tr h="301173">
                <a:tc vMerge="1">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100" dirty="0"/>
                    </a:p>
                  </a:txBody>
                  <a:tcPr anchor="ctr" anchorCtr="1"/>
                </a:tc>
                <a:tc>
                  <a:txBody>
                    <a:bodyPr/>
                    <a:lstStyle/>
                    <a:p>
                      <a:pPr latinLnBrk="1"/>
                      <a:r>
                        <a:rPr lang="en-US" altLang="ko-KR" sz="800" dirty="0"/>
                        <a:t>COMPLETE</a:t>
                      </a:r>
                      <a:endParaRPr lang="ko-KR" altLang="en-US" sz="800" dirty="0"/>
                    </a:p>
                  </a:txBody>
                  <a:tcPr marL="36000" marR="36000" anchor="ctr" anchorCtr="1"/>
                </a:tc>
                <a:tc>
                  <a:txBody>
                    <a:bodyPr/>
                    <a:lstStyle/>
                    <a:p>
                      <a:pPr latinLnBrk="1"/>
                      <a:r>
                        <a:rPr lang="en-US" altLang="ko-KR" sz="800" dirty="0"/>
                        <a:t>Complete</a:t>
                      </a:r>
                      <a:r>
                        <a:rPr lang="en-US" altLang="ko-KR" sz="800" baseline="0" dirty="0"/>
                        <a:t> message</a:t>
                      </a:r>
                      <a:endParaRPr lang="ko-KR" altLang="en-US" sz="800" dirty="0"/>
                    </a:p>
                  </a:txBody>
                  <a:tcPr marL="36000" marR="36000"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800" dirty="0"/>
                        <a:t>TRUE or FALSE</a:t>
                      </a:r>
                    </a:p>
                  </a:txBody>
                  <a:tcPr marL="36000" marR="36000" anchor="ctr"/>
                </a:tc>
                <a:extLst>
                  <a:ext uri="{0D108BD9-81ED-4DB2-BD59-A6C34878D82A}">
                    <a16:rowId xmlns:a16="http://schemas.microsoft.com/office/drawing/2014/main" val="10009"/>
                  </a:ext>
                </a:extLst>
              </a:tr>
              <a:tr h="301173">
                <a:tc>
                  <a:txBody>
                    <a:bodyPr/>
                    <a:lstStyle/>
                    <a:p>
                      <a:pPr latinLnBrk="1"/>
                      <a:r>
                        <a:rPr lang="en-US" altLang="ko-KR" sz="800" dirty="0"/>
                        <a:t>Common</a:t>
                      </a:r>
                      <a:endParaRPr lang="ko-KR" altLang="en-US" sz="800" dirty="0"/>
                    </a:p>
                  </a:txBody>
                  <a:tcPr marL="36000" marR="36000" anchor="ctr" anchorCtr="1"/>
                </a:tc>
                <a:tc>
                  <a:txBody>
                    <a:bodyPr/>
                    <a:lstStyle/>
                    <a:p>
                      <a:pPr latinLnBrk="1"/>
                      <a:r>
                        <a:rPr lang="en-US" altLang="ko-KR" sz="800" dirty="0"/>
                        <a:t>ACK</a:t>
                      </a:r>
                      <a:endParaRPr lang="ko-KR" altLang="en-US" sz="800" dirty="0"/>
                    </a:p>
                  </a:txBody>
                  <a:tcPr marL="36000" marR="36000" anchor="ctr" anchorCtr="1"/>
                </a:tc>
                <a:tc>
                  <a:txBody>
                    <a:bodyPr/>
                    <a:lstStyle/>
                    <a:p>
                      <a:pPr latinLnBrk="1"/>
                      <a:r>
                        <a:rPr lang="en-US" altLang="ko-KR" sz="800" dirty="0"/>
                        <a:t>Reception</a:t>
                      </a:r>
                      <a:endParaRPr lang="ko-KR" altLang="en-US" sz="800" dirty="0"/>
                    </a:p>
                  </a:txBody>
                  <a:tcPr marL="36000" marR="36000" anchor="ctr"/>
                </a:tc>
                <a:tc>
                  <a:txBody>
                    <a:bodyPr/>
                    <a:lstStyle/>
                    <a:p>
                      <a:pPr latinLnBrk="1"/>
                      <a:endParaRPr lang="ko-KR" altLang="en-US" sz="800" dirty="0"/>
                    </a:p>
                  </a:txBody>
                  <a:tcPr marL="36000" marR="36000" anchor="ctr"/>
                </a:tc>
                <a:extLst>
                  <a:ext uri="{0D108BD9-81ED-4DB2-BD59-A6C34878D82A}">
                    <a16:rowId xmlns:a16="http://schemas.microsoft.com/office/drawing/2014/main" val="10010"/>
                  </a:ext>
                </a:extLst>
              </a:tr>
            </a:tbl>
          </a:graphicData>
        </a:graphic>
      </p:graphicFrame>
      <p:grpSp>
        <p:nvGrpSpPr>
          <p:cNvPr id="9" name="그룹 12"/>
          <p:cNvGrpSpPr/>
          <p:nvPr/>
        </p:nvGrpSpPr>
        <p:grpSpPr>
          <a:xfrm>
            <a:off x="3022624" y="35496"/>
            <a:ext cx="3790752" cy="432048"/>
            <a:chOff x="214313" y="714375"/>
            <a:chExt cx="6429375" cy="714375"/>
          </a:xfrm>
        </p:grpSpPr>
        <p:sp>
          <p:nvSpPr>
            <p:cNvPr id="10" name="모서리가 둥근 직사각형 9"/>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1" name="모서리가 둥근 직사각형 10"/>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3" name="슬라이드 번호 개체 틀 12"/>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11</a:t>
            </a:fld>
            <a:endParaRPr lang="ko-KR" altLang="en-US"/>
          </a:p>
        </p:txBody>
      </p:sp>
      <p:sp>
        <p:nvSpPr>
          <p:cNvPr id="14" name="모서리가 둥근 직사각형 13"/>
          <p:cNvSpPr/>
          <p:nvPr/>
        </p:nvSpPr>
        <p:spPr>
          <a:xfrm>
            <a:off x="214313" y="899592"/>
            <a:ext cx="2638623"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a:t>2.3.1 Communication Protocol Type</a:t>
            </a:r>
            <a:r>
              <a:rPr kumimoji="0" lang="ko-KR" altLang="en-US" sz="1000" b="1" dirty="0"/>
              <a:t> </a:t>
            </a:r>
            <a:r>
              <a:rPr lang="en-US" altLang="ko-KR" sz="1000" b="1" dirty="0"/>
              <a:t>2</a:t>
            </a:r>
            <a:r>
              <a:rPr kumimoji="0" lang="en-US" altLang="ko-KR" sz="1000" b="1" dirty="0"/>
              <a:t>/2</a:t>
            </a:r>
            <a:endParaRPr kumimoji="0" lang="ko-KR" altLang="en-US" sz="1000" b="1" dirty="0"/>
          </a:p>
        </p:txBody>
      </p:sp>
      <p:sp>
        <p:nvSpPr>
          <p:cNvPr id="15" name="모서리가 둥근 직사각형 14"/>
          <p:cNvSpPr/>
          <p:nvPr/>
        </p:nvSpPr>
        <p:spPr>
          <a:xfrm>
            <a:off x="2631331" y="563303"/>
            <a:ext cx="4150791"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200" b="1" dirty="0"/>
              <a:t>2.3 Concept of STB </a:t>
            </a:r>
            <a:r>
              <a:rPr kumimoji="0" lang="en-US" altLang="ko-KR" sz="1200" b="1" dirty="0" err="1"/>
              <a:t>Deamon</a:t>
            </a:r>
            <a:r>
              <a:rPr kumimoji="0" lang="en-US" altLang="ko-KR" sz="1200" b="1" dirty="0"/>
              <a:t> communication Protocol</a:t>
            </a:r>
            <a:endParaRPr kumimoji="0" lang="ko-KR" altLang="en-US" sz="12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0166"/>
            <a:ext cx="6429375" cy="742952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3" name="모서리가 둥근 직사각형 12"/>
          <p:cNvSpPr/>
          <p:nvPr/>
        </p:nvSpPr>
        <p:spPr>
          <a:xfrm>
            <a:off x="357188" y="1636772"/>
            <a:ext cx="6143625" cy="72873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MSG-KIND is an option that the STB ATT program sends to STB daemon after TCP connections. The STB daemon uses that information to decide the image generation cycle and format. It also includes additional information needed for STB daemon to execute functions within the STB.</a:t>
            </a:r>
            <a:endParaRPr kumimoji="0" lang="en-US" altLang="ko-KR" sz="1000" dirty="0">
              <a:solidFill>
                <a:srgbClr val="002060"/>
              </a:solidFill>
              <a:ea typeface="HY중고딕" pitchFamily="18" charset="-127"/>
            </a:endParaRPr>
          </a:p>
        </p:txBody>
      </p:sp>
      <p:graphicFrame>
        <p:nvGraphicFramePr>
          <p:cNvPr id="14" name="표 13"/>
          <p:cNvGraphicFramePr>
            <a:graphicFrameLocks noGrp="1"/>
          </p:cNvGraphicFramePr>
          <p:nvPr>
            <p:extLst>
              <p:ext uri="{D42A27DB-BD31-4B8C-83A1-F6EECF244321}">
                <p14:modId xmlns:p14="http://schemas.microsoft.com/office/powerpoint/2010/main" val="492108268"/>
              </p:ext>
            </p:extLst>
          </p:nvPr>
        </p:nvGraphicFramePr>
        <p:xfrm>
          <a:off x="332655" y="3851921"/>
          <a:ext cx="6120681" cy="3507739"/>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1704190">
                  <a:extLst>
                    <a:ext uri="{9D8B030D-6E8A-4147-A177-3AD203B41FA5}">
                      <a16:colId xmlns:a16="http://schemas.microsoft.com/office/drawing/2014/main" val="20001"/>
                    </a:ext>
                  </a:extLst>
                </a:gridCol>
                <a:gridCol w="2376264">
                  <a:extLst>
                    <a:ext uri="{9D8B030D-6E8A-4147-A177-3AD203B41FA5}">
                      <a16:colId xmlns:a16="http://schemas.microsoft.com/office/drawing/2014/main" val="20002"/>
                    </a:ext>
                  </a:extLst>
                </a:gridCol>
              </a:tblGrid>
              <a:tr h="232228">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232228">
                <a:tc>
                  <a:txBody>
                    <a:bodyPr/>
                    <a:lstStyle/>
                    <a:p>
                      <a:pPr latinLnBrk="1"/>
                      <a:r>
                        <a:rPr lang="en-US" altLang="ko-KR" sz="1000" strike="sngStrike" dirty="0"/>
                        <a:t>Image Type</a:t>
                      </a:r>
                      <a:endParaRPr lang="ko-KR" altLang="en-US" sz="1000" strike="sngStrike" dirty="0"/>
                    </a:p>
                  </a:txBody>
                  <a:tcPr/>
                </a:tc>
                <a:tc>
                  <a:txBody>
                    <a:bodyPr/>
                    <a:lstStyle/>
                    <a:p>
                      <a:pPr latinLnBrk="1"/>
                      <a:r>
                        <a:rPr lang="en-US" altLang="ko-KR" sz="1000" strike="sngStrike" dirty="0"/>
                        <a:t>IMAGE-KIND</a:t>
                      </a:r>
                      <a:endParaRPr lang="ko-KR" altLang="en-US" sz="1000" strike="sngStrike" dirty="0"/>
                    </a:p>
                  </a:txBody>
                  <a:tcPr/>
                </a:tc>
                <a:tc>
                  <a:txBody>
                    <a:bodyPr/>
                    <a:lstStyle/>
                    <a:p>
                      <a:pPr latinLnBrk="1"/>
                      <a:r>
                        <a:rPr lang="en-US" altLang="ko-KR" sz="1000" strike="sngStrike" dirty="0"/>
                        <a:t>JPEG</a:t>
                      </a:r>
                      <a:r>
                        <a:rPr lang="en-US" altLang="ko-KR" sz="1000" strike="sngStrike" baseline="0" dirty="0"/>
                        <a:t> or BMP</a:t>
                      </a:r>
                      <a:endParaRPr lang="ko-KR" altLang="en-US" sz="1000" strike="sngStrike" dirty="0"/>
                    </a:p>
                  </a:txBody>
                  <a:tcPr/>
                </a:tc>
                <a:extLst>
                  <a:ext uri="{0D108BD9-81ED-4DB2-BD59-A6C34878D82A}">
                    <a16:rowId xmlns:a16="http://schemas.microsoft.com/office/drawing/2014/main" val="10001"/>
                  </a:ext>
                </a:extLst>
              </a:tr>
              <a:tr h="232228">
                <a:tc>
                  <a:txBody>
                    <a:bodyPr/>
                    <a:lstStyle/>
                    <a:p>
                      <a:pPr latinLnBrk="1"/>
                      <a:r>
                        <a:rPr lang="en-US" altLang="ko-KR" sz="1000" strike="sngStrike" dirty="0"/>
                        <a:t>Image Resolution</a:t>
                      </a:r>
                      <a:endParaRPr lang="ko-KR" altLang="en-US" sz="1000" strike="sngStrike" dirty="0"/>
                    </a:p>
                  </a:txBody>
                  <a:tcPr/>
                </a:tc>
                <a:tc>
                  <a:txBody>
                    <a:bodyPr/>
                    <a:lstStyle/>
                    <a:p>
                      <a:pPr latinLnBrk="1"/>
                      <a:r>
                        <a:rPr lang="en-US" altLang="ko-KR" sz="1000" strike="sngStrike" dirty="0"/>
                        <a:t>IMAGE-RESOLUTION</a:t>
                      </a:r>
                      <a:endParaRPr lang="ko-KR" altLang="en-US" sz="1000" strike="sngStrike" dirty="0"/>
                    </a:p>
                  </a:txBody>
                  <a:tcPr/>
                </a:tc>
                <a:tc>
                  <a:txBody>
                    <a:bodyPr/>
                    <a:lstStyle/>
                    <a:p>
                      <a:pPr latinLnBrk="1"/>
                      <a:r>
                        <a:rPr lang="en-US" altLang="ko-KR" sz="1000" strike="sngStrike" dirty="0"/>
                        <a:t>ORIGINAL or</a:t>
                      </a:r>
                      <a:r>
                        <a:rPr lang="ko-KR" altLang="en-US" sz="1000" strike="sngStrike" dirty="0"/>
                        <a:t> </a:t>
                      </a:r>
                      <a:r>
                        <a:rPr lang="en-US" altLang="ko-KR" sz="1000" strike="sngStrike" dirty="0"/>
                        <a:t>640-480</a:t>
                      </a:r>
                      <a:endParaRPr lang="ko-KR" altLang="en-US" sz="1000" strike="sngStrike" dirty="0"/>
                    </a:p>
                  </a:txBody>
                  <a:tcPr/>
                </a:tc>
                <a:extLst>
                  <a:ext uri="{0D108BD9-81ED-4DB2-BD59-A6C34878D82A}">
                    <a16:rowId xmlns:a16="http://schemas.microsoft.com/office/drawing/2014/main" val="10002"/>
                  </a:ext>
                </a:extLst>
              </a:tr>
              <a:tr h="232228">
                <a:tc>
                  <a:txBody>
                    <a:bodyPr/>
                    <a:lstStyle/>
                    <a:p>
                      <a:pPr latinLnBrk="1"/>
                      <a:r>
                        <a:rPr lang="en-US" altLang="ko-KR" sz="1000" strike="noStrike" dirty="0"/>
                        <a:t>Image transfer</a:t>
                      </a:r>
                      <a:r>
                        <a:rPr lang="en-US" altLang="ko-KR" sz="1000" strike="noStrike" baseline="0" dirty="0"/>
                        <a:t> Interval</a:t>
                      </a:r>
                      <a:endParaRPr lang="ko-KR" altLang="en-US" sz="1000" strike="noStrike" dirty="0"/>
                    </a:p>
                  </a:txBody>
                  <a:tcPr/>
                </a:tc>
                <a:tc>
                  <a:txBody>
                    <a:bodyPr/>
                    <a:lstStyle/>
                    <a:p>
                      <a:pPr latinLnBrk="1"/>
                      <a:r>
                        <a:rPr lang="en-US" altLang="ko-KR" sz="1000" strike="noStrike" dirty="0"/>
                        <a:t>IMAGE-CYCLE</a:t>
                      </a:r>
                      <a:endParaRPr lang="ko-KR" altLang="en-US" sz="1000" strike="noStrike" dirty="0"/>
                    </a:p>
                  </a:txBody>
                  <a:tcPr/>
                </a:tc>
                <a:tc>
                  <a:txBody>
                    <a:bodyPr/>
                    <a:lstStyle/>
                    <a:p>
                      <a:pPr latinLnBrk="1"/>
                      <a:r>
                        <a:rPr lang="en-US" altLang="ko-KR" sz="1000" strike="noStrike" dirty="0"/>
                        <a:t>Seconds(1 or</a:t>
                      </a:r>
                      <a:r>
                        <a:rPr lang="ko-KR" altLang="en-US" sz="1000" strike="noStrike" dirty="0"/>
                        <a:t> </a:t>
                      </a:r>
                      <a:r>
                        <a:rPr lang="en-US" altLang="ko-KR" sz="1000" strike="noStrike" dirty="0"/>
                        <a:t>2 or</a:t>
                      </a:r>
                      <a:r>
                        <a:rPr lang="en-US" altLang="ko-KR" sz="1000" strike="noStrike" baseline="0" dirty="0"/>
                        <a:t> ….)</a:t>
                      </a:r>
                      <a:endParaRPr lang="ko-KR" altLang="en-US" sz="1000" strike="noStrike" dirty="0"/>
                    </a:p>
                  </a:txBody>
                  <a:tcPr/>
                </a:tc>
                <a:extLst>
                  <a:ext uri="{0D108BD9-81ED-4DB2-BD59-A6C34878D82A}">
                    <a16:rowId xmlns:a16="http://schemas.microsoft.com/office/drawing/2014/main" val="10003"/>
                  </a:ext>
                </a:extLst>
              </a:tr>
              <a:tr h="232228">
                <a:tc>
                  <a:txBody>
                    <a:bodyPr/>
                    <a:lstStyle/>
                    <a:p>
                      <a:pPr latinLnBrk="1"/>
                      <a:r>
                        <a:rPr lang="en-US" altLang="ko-KR" sz="1000" dirty="0"/>
                        <a:t>Resident</a:t>
                      </a:r>
                      <a:r>
                        <a:rPr lang="en-US" altLang="ko-KR" sz="1000" baseline="0" dirty="0"/>
                        <a:t> registration number</a:t>
                      </a:r>
                      <a:endParaRPr lang="ko-KR" altLang="en-US" sz="1000" dirty="0"/>
                    </a:p>
                  </a:txBody>
                  <a:tcPr/>
                </a:tc>
                <a:tc>
                  <a:txBody>
                    <a:bodyPr/>
                    <a:lstStyle/>
                    <a:p>
                      <a:pPr latinLnBrk="1"/>
                      <a:r>
                        <a:rPr lang="en-US" altLang="ko-KR" sz="1000" dirty="0"/>
                        <a:t>CITIZEN-NUMBER</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Resident</a:t>
                      </a:r>
                      <a:r>
                        <a:rPr lang="en-US" altLang="ko-KR" sz="1000" baseline="0" dirty="0"/>
                        <a:t> registration number for authentication</a:t>
                      </a:r>
                      <a:r>
                        <a:rPr lang="en-US" altLang="ko-KR" sz="1000" dirty="0"/>
                        <a:t>(070718)</a:t>
                      </a:r>
                      <a:endParaRPr lang="ko-KR" altLang="en-US" sz="1000" dirty="0"/>
                    </a:p>
                  </a:txBody>
                  <a:tcPr/>
                </a:tc>
                <a:extLst>
                  <a:ext uri="{0D108BD9-81ED-4DB2-BD59-A6C34878D82A}">
                    <a16:rowId xmlns:a16="http://schemas.microsoft.com/office/drawing/2014/main" val="10004"/>
                  </a:ext>
                </a:extLst>
              </a:tr>
              <a:tr h="232228">
                <a:tc>
                  <a:txBody>
                    <a:bodyPr/>
                    <a:lstStyle/>
                    <a:p>
                      <a:pPr latinLnBrk="1"/>
                      <a:r>
                        <a:rPr lang="en-US" altLang="ko-KR" sz="1000" dirty="0"/>
                        <a:t>Authentication</a:t>
                      </a:r>
                      <a:r>
                        <a:rPr lang="en-US" altLang="ko-KR" sz="1000" baseline="0" dirty="0"/>
                        <a:t> number</a:t>
                      </a:r>
                      <a:endParaRPr lang="ko-KR" altLang="en-US" sz="1000" dirty="0"/>
                    </a:p>
                  </a:txBody>
                  <a:tcPr/>
                </a:tc>
                <a:tc>
                  <a:txBody>
                    <a:bodyPr/>
                    <a:lstStyle/>
                    <a:p>
                      <a:pPr latinLnBrk="1"/>
                      <a:r>
                        <a:rPr lang="en-US" altLang="ko-KR" sz="1000" dirty="0"/>
                        <a:t>LOGIN-NUMBER</a:t>
                      </a:r>
                      <a:endParaRPr lang="ko-KR" altLang="en-US" sz="1000" dirty="0"/>
                    </a:p>
                  </a:txBody>
                  <a:tcPr/>
                </a:tc>
                <a:tc>
                  <a:txBody>
                    <a:bodyPr/>
                    <a:lstStyle/>
                    <a:p>
                      <a:pPr latinLnBrk="1"/>
                      <a:r>
                        <a:rPr lang="en-US" altLang="ko-KR" sz="1000" dirty="0"/>
                        <a:t>Number for authentication</a:t>
                      </a:r>
                    </a:p>
                    <a:p>
                      <a:pPr latinLnBrk="1"/>
                      <a:r>
                        <a:rPr lang="en-US" altLang="ko-KR" sz="1000" dirty="0"/>
                        <a:t>(100601010123)</a:t>
                      </a:r>
                      <a:endParaRPr lang="ko-KR" altLang="en-US" sz="1000" dirty="0"/>
                    </a:p>
                  </a:txBody>
                  <a:tcPr/>
                </a:tc>
                <a:extLst>
                  <a:ext uri="{0D108BD9-81ED-4DB2-BD59-A6C34878D82A}">
                    <a16:rowId xmlns:a16="http://schemas.microsoft.com/office/drawing/2014/main" val="10005"/>
                  </a:ext>
                </a:extLst>
              </a:tr>
              <a:tr h="261364">
                <a:tc>
                  <a:txBody>
                    <a:bodyPr/>
                    <a:lstStyle/>
                    <a:p>
                      <a:pPr latinLnBrk="1"/>
                      <a:r>
                        <a:rPr lang="en-US" altLang="ko-KR" sz="1000" dirty="0"/>
                        <a:t>Manager</a:t>
                      </a:r>
                      <a:r>
                        <a:rPr lang="en-US" altLang="ko-KR" sz="1000" baseline="0" dirty="0"/>
                        <a:t> code</a:t>
                      </a:r>
                      <a:endParaRPr lang="ko-KR" altLang="en-US" sz="1000" dirty="0"/>
                    </a:p>
                  </a:txBody>
                  <a:tcPr/>
                </a:tc>
                <a:tc>
                  <a:txBody>
                    <a:bodyPr/>
                    <a:lstStyle/>
                    <a:p>
                      <a:pPr latinLnBrk="1"/>
                      <a:r>
                        <a:rPr lang="en-US" altLang="ko-KR" sz="1000" dirty="0"/>
                        <a:t>MANAGER-CODE</a:t>
                      </a:r>
                      <a:endParaRPr lang="ko-KR" altLang="en-US" sz="1000" dirty="0"/>
                    </a:p>
                  </a:txBody>
                  <a:tcPr/>
                </a:tc>
                <a:tc>
                  <a:txBody>
                    <a:bodyPr/>
                    <a:lstStyle/>
                    <a:p>
                      <a:pPr latinLnBrk="1"/>
                      <a:r>
                        <a:rPr lang="en-US" altLang="ko-KR" sz="1000" dirty="0"/>
                        <a:t>Code for revoke authentication</a:t>
                      </a:r>
                      <a:r>
                        <a:rPr lang="ko-KR" altLang="en-US" sz="1000" dirty="0"/>
                        <a:t> </a:t>
                      </a:r>
                      <a:r>
                        <a:rPr lang="en-US" altLang="ko-KR" sz="1000" dirty="0"/>
                        <a:t>(1239)</a:t>
                      </a:r>
                      <a:endParaRPr lang="ko-KR" altLang="en-US" sz="1000" dirty="0"/>
                    </a:p>
                  </a:txBody>
                  <a:tcPr/>
                </a:tc>
                <a:extLst>
                  <a:ext uri="{0D108BD9-81ED-4DB2-BD59-A6C34878D82A}">
                    <a16:rowId xmlns:a16="http://schemas.microsoft.com/office/drawing/2014/main" val="10006"/>
                  </a:ext>
                </a:extLst>
              </a:tr>
              <a:tr h="360765">
                <a:tc>
                  <a:txBody>
                    <a:bodyPr/>
                    <a:lstStyle/>
                    <a:p>
                      <a:pPr latinLnBrk="1"/>
                      <a:r>
                        <a:rPr lang="en-US" altLang="ko-KR" sz="1000" strike="sngStrike" dirty="0">
                          <a:solidFill>
                            <a:schemeClr val="tx1"/>
                          </a:solidFill>
                        </a:rPr>
                        <a:t>Partial</a:t>
                      </a:r>
                      <a:r>
                        <a:rPr lang="en-US" altLang="ko-KR" sz="1000" strike="sngStrike" baseline="0" dirty="0">
                          <a:solidFill>
                            <a:schemeClr val="tx1"/>
                          </a:solidFill>
                        </a:rPr>
                        <a:t> Patch execution or not</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PARTIAL-PATCH</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0 or 1(1 means</a:t>
                      </a:r>
                      <a:r>
                        <a:rPr lang="ko-KR" altLang="en-US" sz="1000" strike="sngStrike" dirty="0">
                          <a:solidFill>
                            <a:schemeClr val="tx1"/>
                          </a:solidFill>
                        </a:rPr>
                        <a:t> </a:t>
                      </a:r>
                      <a:r>
                        <a:rPr lang="en-US" altLang="ko-KR" sz="1000" strike="sngStrike" dirty="0">
                          <a:solidFill>
                            <a:schemeClr val="tx1"/>
                          </a:solidFill>
                        </a:rPr>
                        <a:t>patch</a:t>
                      </a:r>
                      <a:r>
                        <a:rPr lang="en-US" altLang="ko-KR" sz="1000" strike="sngStrike" baseline="0" dirty="0">
                          <a:solidFill>
                            <a:schemeClr val="tx1"/>
                          </a:solidFill>
                        </a:rPr>
                        <a:t> execution)</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7"/>
                  </a:ext>
                </a:extLst>
              </a:tr>
              <a:tr h="360765">
                <a:tc>
                  <a:txBody>
                    <a:bodyPr/>
                    <a:lstStyle/>
                    <a:p>
                      <a:pPr latinLnBrk="1"/>
                      <a:r>
                        <a:rPr lang="en-US" altLang="ko-KR" sz="1000" strike="sngStrike" dirty="0">
                          <a:solidFill>
                            <a:schemeClr val="tx1"/>
                          </a:solidFill>
                        </a:rPr>
                        <a:t>Partial</a:t>
                      </a:r>
                      <a:r>
                        <a:rPr lang="en-US" altLang="ko-KR" sz="1000" strike="sngStrike" baseline="0" dirty="0">
                          <a:solidFill>
                            <a:schemeClr val="tx1"/>
                          </a:solidFill>
                        </a:rPr>
                        <a:t> Patch </a:t>
                      </a:r>
                      <a:r>
                        <a:rPr lang="ko-KR" altLang="en-US" sz="1000" strike="sngStrike" baseline="0" dirty="0">
                          <a:solidFill>
                            <a:schemeClr val="tx1"/>
                          </a:solidFill>
                        </a:rPr>
                        <a:t>후 </a:t>
                      </a:r>
                      <a:r>
                        <a:rPr lang="en-US" altLang="ko-KR" sz="1000" strike="sngStrike" baseline="0" dirty="0">
                          <a:solidFill>
                            <a:schemeClr val="tx1"/>
                          </a:solidFill>
                        </a:rPr>
                        <a:t>STB </a:t>
                      </a:r>
                      <a:r>
                        <a:rPr lang="ko-KR" altLang="en-US" sz="1000" strike="sngStrike" baseline="0" dirty="0" err="1">
                          <a:solidFill>
                            <a:schemeClr val="tx1"/>
                          </a:solidFill>
                        </a:rPr>
                        <a:t>데몬의</a:t>
                      </a:r>
                      <a:r>
                        <a:rPr lang="ko-KR" altLang="en-US" sz="1000" strike="sngStrike" baseline="0" dirty="0">
                          <a:solidFill>
                            <a:schemeClr val="tx1"/>
                          </a:solidFill>
                        </a:rPr>
                        <a:t> 재부팅 수행 여부</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PATCH-REBOOT</a:t>
                      </a:r>
                      <a:r>
                        <a:rPr lang="en-US" altLang="ko-KR" sz="1000" strike="sngStrike" baseline="0" dirty="0">
                          <a:solidFill>
                            <a:schemeClr val="tx1"/>
                          </a:solidFill>
                        </a:rPr>
                        <a:t>-FLAG</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0 or 1(1 means that </a:t>
                      </a:r>
                      <a:r>
                        <a:rPr lang="en-US" altLang="ko-KR" sz="1000" strike="sngStrike" dirty="0" err="1">
                          <a:solidFill>
                            <a:schemeClr val="tx1"/>
                          </a:solidFill>
                        </a:rPr>
                        <a:t>deamon</a:t>
                      </a:r>
                      <a:r>
                        <a:rPr lang="en-US" altLang="ko-KR" sz="1000" strike="sngStrike" dirty="0">
                          <a:solidFill>
                            <a:schemeClr val="tx1"/>
                          </a:solidFill>
                        </a:rPr>
                        <a:t> executes reboot)</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8"/>
                  </a:ext>
                </a:extLst>
              </a:tr>
              <a:tr h="360765">
                <a:tc>
                  <a:txBody>
                    <a:bodyPr/>
                    <a:lstStyle/>
                    <a:p>
                      <a:pPr latinLnBrk="1"/>
                      <a:r>
                        <a:rPr lang="en-US" altLang="ko-KR" sz="1000" strike="sngStrike" dirty="0">
                          <a:solidFill>
                            <a:schemeClr val="tx1"/>
                          </a:solidFill>
                        </a:rPr>
                        <a:t>Latest</a:t>
                      </a:r>
                      <a:r>
                        <a:rPr lang="ko-KR" altLang="en-US" sz="1000" strike="sngStrike" dirty="0">
                          <a:solidFill>
                            <a:schemeClr val="tx1"/>
                          </a:solidFill>
                        </a:rPr>
                        <a:t> </a:t>
                      </a:r>
                      <a:r>
                        <a:rPr lang="en-US" altLang="ko-KR" sz="1000" strike="sngStrike" dirty="0">
                          <a:solidFill>
                            <a:schemeClr val="tx1"/>
                          </a:solidFill>
                        </a:rPr>
                        <a:t>S/W version</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LATEST-SW-VER</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Version(3.2.5)</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09"/>
                  </a:ext>
                </a:extLst>
              </a:tr>
              <a:tr h="360765">
                <a:tc>
                  <a:txBody>
                    <a:bodyPr/>
                    <a:lstStyle/>
                    <a:p>
                      <a:pPr latinLnBrk="1"/>
                      <a:r>
                        <a:rPr lang="en-US" altLang="ko-KR" sz="1000" strike="sngStrike" dirty="0">
                          <a:solidFill>
                            <a:schemeClr val="tx1"/>
                          </a:solidFill>
                        </a:rPr>
                        <a:t>Latest</a:t>
                      </a:r>
                      <a:r>
                        <a:rPr lang="ko-KR" altLang="en-US" sz="1000" strike="sngStrike" dirty="0">
                          <a:solidFill>
                            <a:schemeClr val="tx1"/>
                          </a:solidFill>
                        </a:rPr>
                        <a:t> </a:t>
                      </a:r>
                      <a:r>
                        <a:rPr lang="en-US" altLang="ko-KR" sz="1000" strike="sngStrike" dirty="0">
                          <a:solidFill>
                            <a:schemeClr val="tx1"/>
                          </a:solidFill>
                        </a:rPr>
                        <a:t>Partial</a:t>
                      </a:r>
                      <a:r>
                        <a:rPr lang="en-US" altLang="ko-KR" sz="1000" strike="sngStrike" baseline="0" dirty="0">
                          <a:solidFill>
                            <a:schemeClr val="tx1"/>
                          </a:solidFill>
                        </a:rPr>
                        <a:t> version</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LATEST-PARTIAL-VER</a:t>
                      </a:r>
                      <a:endParaRPr lang="ko-KR" altLang="en-US" sz="1000" strike="sngStrike" dirty="0">
                        <a:solidFill>
                          <a:schemeClr val="tx1"/>
                        </a:solidFill>
                      </a:endParaRPr>
                    </a:p>
                  </a:txBody>
                  <a:tcPr>
                    <a:solidFill>
                      <a:schemeClr val="accent2">
                        <a:lumMod val="40000"/>
                        <a:lumOff val="60000"/>
                      </a:schemeClr>
                    </a:solidFill>
                  </a:tcPr>
                </a:tc>
                <a:tc>
                  <a:txBody>
                    <a:bodyPr/>
                    <a:lstStyle/>
                    <a:p>
                      <a:pPr latinLnBrk="1"/>
                      <a:r>
                        <a:rPr lang="en-US" altLang="ko-KR" sz="1000" strike="sngStrike" dirty="0">
                          <a:solidFill>
                            <a:schemeClr val="tx1"/>
                          </a:solidFill>
                        </a:rPr>
                        <a:t>Version(3.2.6)</a:t>
                      </a:r>
                      <a:endParaRPr lang="ko-KR" altLang="en-US" sz="1000" strike="sngStrike" dirty="0">
                        <a:solidFill>
                          <a:schemeClr val="tx1"/>
                        </a:solidFill>
                      </a:endParaRPr>
                    </a:p>
                  </a:txBody>
                  <a:tcPr>
                    <a:solidFill>
                      <a:schemeClr val="accent2">
                        <a:lumMod val="40000"/>
                        <a:lumOff val="60000"/>
                      </a:schemeClr>
                    </a:solidFill>
                  </a:tcPr>
                </a:tc>
                <a:extLst>
                  <a:ext uri="{0D108BD9-81ED-4DB2-BD59-A6C34878D82A}">
                    <a16:rowId xmlns:a16="http://schemas.microsoft.com/office/drawing/2014/main" val="10010"/>
                  </a:ext>
                </a:extLst>
              </a:tr>
            </a:tbl>
          </a:graphicData>
        </a:graphic>
      </p:graphicFrame>
      <p:graphicFrame>
        <p:nvGraphicFramePr>
          <p:cNvPr id="21" name="표 20"/>
          <p:cNvGraphicFramePr>
            <a:graphicFrameLocks noGrp="1"/>
          </p:cNvGraphicFramePr>
          <p:nvPr>
            <p:extLst>
              <p:ext uri="{D42A27DB-BD31-4B8C-83A1-F6EECF244321}">
                <p14:modId xmlns:p14="http://schemas.microsoft.com/office/powerpoint/2010/main" val="533811036"/>
              </p:ext>
            </p:extLst>
          </p:nvPr>
        </p:nvGraphicFramePr>
        <p:xfrm>
          <a:off x="357166" y="2580144"/>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PC</a:t>
                      </a:r>
                      <a:r>
                        <a:rPr lang="en-US" altLang="ko-KR" sz="1000" baseline="0" dirty="0"/>
                        <a:t> -&gt; STB</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dirty="0"/>
                        <a:t>Once after TCP connection between STB ATT program</a:t>
                      </a:r>
                      <a:r>
                        <a:rPr lang="en-US" altLang="ko-KR" sz="1000" baseline="0" dirty="0"/>
                        <a:t> and STB </a:t>
                      </a:r>
                      <a:r>
                        <a:rPr lang="en-US" altLang="ko-KR" sz="1000" baseline="0" dirty="0" err="1"/>
                        <a:t>deamon</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Once</a:t>
                      </a:r>
                      <a:r>
                        <a:rPr lang="en-US" altLang="ko-KR" sz="1000" baseline="0" dirty="0"/>
                        <a:t> (for the first time)</a:t>
                      </a:r>
                      <a:endParaRPr lang="ko-KR" altLang="en-US" sz="1000" dirty="0"/>
                    </a:p>
                  </a:txBody>
                  <a:tcPr/>
                </a:tc>
                <a:extLst>
                  <a:ext uri="{0D108BD9-81ED-4DB2-BD59-A6C34878D82A}">
                    <a16:rowId xmlns:a16="http://schemas.microsoft.com/office/drawing/2014/main" val="10003"/>
                  </a:ext>
                </a:extLst>
              </a:tr>
            </a:tbl>
          </a:graphicData>
        </a:graphic>
      </p:graphicFrame>
      <p:sp>
        <p:nvSpPr>
          <p:cNvPr id="23" name="모서리가 둥근 직사각형 22"/>
          <p:cNvSpPr/>
          <p:nvPr/>
        </p:nvSpPr>
        <p:spPr>
          <a:xfrm>
            <a:off x="214313" y="1142976"/>
            <a:ext cx="1342479"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000" b="1" dirty="0"/>
              <a:t>2.4.1 </a:t>
            </a:r>
            <a:r>
              <a:rPr lang="en-US" altLang="ko-KR" sz="1000" b="1" dirty="0"/>
              <a:t>OPTION 1/2</a:t>
            </a:r>
            <a:endParaRPr kumimoji="0" lang="ko-KR" altLang="en-US" sz="1000" b="1" dirty="0"/>
          </a:p>
        </p:txBody>
      </p:sp>
      <p:grpSp>
        <p:nvGrpSpPr>
          <p:cNvPr id="6" name="그룹 24"/>
          <p:cNvGrpSpPr/>
          <p:nvPr/>
        </p:nvGrpSpPr>
        <p:grpSpPr>
          <a:xfrm>
            <a:off x="3022624" y="35496"/>
            <a:ext cx="3790752" cy="432048"/>
            <a:chOff x="214313" y="714375"/>
            <a:chExt cx="6429375" cy="714375"/>
          </a:xfrm>
        </p:grpSpPr>
        <p:sp>
          <p:nvSpPr>
            <p:cNvPr id="26" name="모서리가 둥근 직사각형 2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7" name="모서리가 둥근 직사각형 26"/>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cxnSp>
        <p:nvCxnSpPr>
          <p:cNvPr id="15" name="직선 연결선 14"/>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16" name="모서리가 둥근 직사각형 15"/>
          <p:cNvSpPr/>
          <p:nvPr/>
        </p:nvSpPr>
        <p:spPr>
          <a:xfrm>
            <a:off x="214313" y="683568"/>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
        <p:nvSpPr>
          <p:cNvPr id="17" name="모서리가 둥근 사각형 설명선 16"/>
          <p:cNvSpPr/>
          <p:nvPr/>
        </p:nvSpPr>
        <p:spPr>
          <a:xfrm>
            <a:off x="332656" y="7668344"/>
            <a:ext cx="2160240" cy="864096"/>
          </a:xfrm>
          <a:prstGeom prst="wedgeRoundRectCallout">
            <a:avLst>
              <a:gd name="adj1" fmla="val -22923"/>
              <a:gd name="adj2" fmla="val -7206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There is no Partial Patch policy any more. So above items are not used, but protocol is in it.</a:t>
            </a:r>
            <a:endParaRPr lang="ko-KR" altLang="en-US" sz="1000" dirty="0"/>
          </a:p>
        </p:txBody>
      </p:sp>
      <p:sp>
        <p:nvSpPr>
          <p:cNvPr id="18" name="슬라이드 번호 개체 틀 17"/>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12</a:t>
            </a:fld>
            <a:endParaRPr lang="ko-KR" altLang="en-US"/>
          </a:p>
        </p:txBody>
      </p:sp>
      <p:sp>
        <p:nvSpPr>
          <p:cNvPr id="19" name="모서리가 둥근 사각형 설명선 18"/>
          <p:cNvSpPr/>
          <p:nvPr/>
        </p:nvSpPr>
        <p:spPr>
          <a:xfrm>
            <a:off x="5589240" y="3995936"/>
            <a:ext cx="864096" cy="635197"/>
          </a:xfrm>
          <a:prstGeom prst="wedgeRoundRectCallout">
            <a:avLst>
              <a:gd name="adj1" fmla="val -64341"/>
              <a:gd name="adj2" fmla="val 66781"/>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Use for STATUS </a:t>
            </a:r>
          </a:p>
          <a:p>
            <a:pPr algn="ctr"/>
            <a:r>
              <a:rPr lang="en-US" altLang="ko-KR" sz="1000" dirty="0"/>
              <a:t>transmission Interval</a:t>
            </a:r>
            <a:endParaRPr lang="ko-KR" alt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0166"/>
            <a:ext cx="6429375" cy="742952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8" name="직사각형 7"/>
          <p:cNvSpPr/>
          <p:nvPr/>
        </p:nvSpPr>
        <p:spPr>
          <a:xfrm>
            <a:off x="1700808" y="2123728"/>
            <a:ext cx="3312368" cy="5063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MSG-KIND:OPTION&lt;CR&gt;&lt;LF&gt;</a:t>
            </a:r>
          </a:p>
          <a:p>
            <a:r>
              <a:rPr lang="en-US" altLang="ko-KR" sz="1200" dirty="0"/>
              <a:t>DATA-LENGTH:?&lt;CR&gt;&lt;LF&gt;</a:t>
            </a:r>
            <a:endParaRPr lang="ko-KR" altLang="en-US" sz="1200" dirty="0"/>
          </a:p>
        </p:txBody>
      </p:sp>
      <p:sp>
        <p:nvSpPr>
          <p:cNvPr id="9" name="직사각형 8"/>
          <p:cNvSpPr/>
          <p:nvPr/>
        </p:nvSpPr>
        <p:spPr>
          <a:xfrm>
            <a:off x="1700808" y="2915816"/>
            <a:ext cx="3312368" cy="20882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IMAGE-KIND:JPG&lt;CR&gt;&lt;LF&gt;</a:t>
            </a:r>
          </a:p>
          <a:p>
            <a:r>
              <a:rPr lang="en-US" altLang="ko-KR" sz="1200" dirty="0"/>
              <a:t>IMAGE-RESOLUTION:640-480&lt;CR&gt;&lt;LF&gt;</a:t>
            </a:r>
          </a:p>
          <a:p>
            <a:r>
              <a:rPr lang="en-US" altLang="ko-KR" sz="1200" dirty="0"/>
              <a:t>IMAGE-CYCLE:1&lt;CR&gt;&lt;LF&gt;</a:t>
            </a:r>
          </a:p>
          <a:p>
            <a:r>
              <a:rPr lang="en-US" altLang="ko-KR" sz="1200" dirty="0"/>
              <a:t>CITIZEN-NUMBER:1234567&lt;CR&gt;&lt;LF&gt;</a:t>
            </a:r>
          </a:p>
          <a:p>
            <a:r>
              <a:rPr lang="en-US" altLang="ko-KR" sz="1200" dirty="0"/>
              <a:t>LOGIN-NUMBER:1234567&lt;CR&gt;&lt;LF&gt;</a:t>
            </a:r>
            <a:endParaRPr lang="ko-KR" altLang="en-US" sz="1200" dirty="0"/>
          </a:p>
          <a:p>
            <a:r>
              <a:rPr lang="en-US" altLang="ko-KR" sz="1200" dirty="0"/>
              <a:t>MANAGER-CODE:92393484884&lt;CR&gt;&lt;LF&gt;</a:t>
            </a:r>
          </a:p>
          <a:p>
            <a:r>
              <a:rPr lang="en-US" altLang="ko-KR" sz="1200" dirty="0">
                <a:solidFill>
                  <a:schemeClr val="tx1"/>
                </a:solidFill>
              </a:rPr>
              <a:t>PARTIAL-PATCH:1&lt;CR&gt;&lt;LF&gt;</a:t>
            </a:r>
          </a:p>
          <a:p>
            <a:r>
              <a:rPr lang="en-US" altLang="ko-KR" sz="1200" dirty="0">
                <a:solidFill>
                  <a:schemeClr val="tx1"/>
                </a:solidFill>
              </a:rPr>
              <a:t>PATCH-REBOOT-FLA:1&lt;CR&gt;&lt;LF&gt;</a:t>
            </a:r>
          </a:p>
          <a:p>
            <a:r>
              <a:rPr lang="en-US" altLang="ko-KR" sz="1200" dirty="0">
                <a:solidFill>
                  <a:schemeClr val="tx1"/>
                </a:solidFill>
              </a:rPr>
              <a:t>LATEST-SW-VER:1.1.1&lt;CR&gt;&lt;LF&gt;</a:t>
            </a:r>
          </a:p>
          <a:p>
            <a:r>
              <a:rPr lang="en-US" altLang="ko-KR" sz="1200" dirty="0">
                <a:solidFill>
                  <a:schemeClr val="tx1"/>
                </a:solidFill>
              </a:rPr>
              <a:t>LATEST-PARTIAL-VER:1.0.0&lt;CR&gt;&lt;LF&gt;</a:t>
            </a:r>
          </a:p>
        </p:txBody>
      </p:sp>
      <p:sp>
        <p:nvSpPr>
          <p:cNvPr id="10" name="직사각형 9"/>
          <p:cNvSpPr/>
          <p:nvPr/>
        </p:nvSpPr>
        <p:spPr>
          <a:xfrm>
            <a:off x="1700808" y="2627784"/>
            <a:ext cx="3312368" cy="29031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700808" y="5006328"/>
            <a:ext cx="3312368" cy="28575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864041" y="5364088"/>
            <a:ext cx="2933111" cy="276999"/>
          </a:xfrm>
          <a:prstGeom prst="rect">
            <a:avLst/>
          </a:prstGeom>
          <a:noFill/>
        </p:spPr>
        <p:txBody>
          <a:bodyPr wrap="none" rtlCol="0">
            <a:spAutoFit/>
          </a:bodyPr>
          <a:lstStyle/>
          <a:p>
            <a:r>
              <a:rPr lang="en-US" altLang="ko-KR" sz="1200" dirty="0"/>
              <a:t>[Example for OPTION</a:t>
            </a:r>
            <a:r>
              <a:rPr lang="ko-KR" altLang="en-US" sz="1200" dirty="0"/>
              <a:t> </a:t>
            </a:r>
            <a:r>
              <a:rPr lang="en-US" altLang="ko-KR" sz="1200" dirty="0"/>
              <a:t>transport packet]</a:t>
            </a:r>
            <a:endParaRPr lang="ko-KR" altLang="en-US" sz="1200" dirty="0"/>
          </a:p>
        </p:txBody>
      </p:sp>
      <p:sp>
        <p:nvSpPr>
          <p:cNvPr id="14" name="모서리가 둥근 직사각형 13"/>
          <p:cNvSpPr/>
          <p:nvPr/>
        </p:nvSpPr>
        <p:spPr>
          <a:xfrm>
            <a:off x="214313" y="1142976"/>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2.4.1 </a:t>
            </a:r>
            <a:r>
              <a:rPr lang="en-US" altLang="ko-KR" sz="1200" b="1" dirty="0"/>
              <a:t>OPTION 2/2</a:t>
            </a:r>
            <a:endParaRPr kumimoji="0" lang="ko-KR" altLang="en-US" sz="1200" b="1" dirty="0"/>
          </a:p>
        </p:txBody>
      </p:sp>
      <p:grpSp>
        <p:nvGrpSpPr>
          <p:cNvPr id="16" name="그룹 24"/>
          <p:cNvGrpSpPr/>
          <p:nvPr/>
        </p:nvGrpSpPr>
        <p:grpSpPr>
          <a:xfrm>
            <a:off x="3022624" y="35496"/>
            <a:ext cx="3790752" cy="432048"/>
            <a:chOff x="214313" y="714375"/>
            <a:chExt cx="6429375" cy="714375"/>
          </a:xfrm>
        </p:grpSpPr>
        <p:sp>
          <p:nvSpPr>
            <p:cNvPr id="17" name="모서리가 둥근 직사각형 16"/>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8" name="모서리가 둥근 직사각형 17"/>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19" name="슬라이드 번호 개체 틀 1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13</a:t>
            </a:fld>
            <a:endParaRPr lang="ko-KR" altLang="en-US"/>
          </a:p>
        </p:txBody>
      </p:sp>
      <p:sp>
        <p:nvSpPr>
          <p:cNvPr id="20" name="모서리가 둥근 직사각형 19"/>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59698"/>
            <a:ext cx="6143625" cy="48461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MSG-KIND is the command that the STB ATT program ask STB </a:t>
            </a:r>
            <a:r>
              <a:rPr lang="en-US" altLang="ko-KR" sz="1000" dirty="0" err="1">
                <a:solidFill>
                  <a:srgbClr val="002060"/>
                </a:solidFill>
              </a:rPr>
              <a:t>deamon</a:t>
            </a:r>
            <a:r>
              <a:rPr lang="en-US" altLang="ko-KR" sz="1000" dirty="0">
                <a:solidFill>
                  <a:srgbClr val="002060"/>
                </a:solidFill>
              </a:rPr>
              <a:t> to execute its function.</a:t>
            </a:r>
            <a:br>
              <a:rPr lang="en-US" altLang="ko-KR" sz="1000" dirty="0"/>
            </a:br>
            <a:r>
              <a:rPr lang="en-US" altLang="ko-KR" sz="1000" dirty="0">
                <a:solidFill>
                  <a:srgbClr val="FF0000"/>
                </a:solidFill>
              </a:rPr>
              <a:t>When using this syntax, the "COMMAND-KIND" entry should be added in the header.</a:t>
            </a:r>
            <a:endParaRPr kumimoji="0" lang="en-US" altLang="ko-KR" sz="1000" dirty="0">
              <a:solidFill>
                <a:srgbClr val="FF0000"/>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1949859893"/>
              </p:ext>
            </p:extLst>
          </p:nvPr>
        </p:nvGraphicFramePr>
        <p:xfrm>
          <a:off x="332655" y="3939520"/>
          <a:ext cx="6120681" cy="304800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User Control</a:t>
                      </a:r>
                    </a:p>
                  </a:txBody>
                  <a:tcPr anchor="ctr"/>
                </a:tc>
                <a:tc>
                  <a:txBody>
                    <a:bodyPr/>
                    <a:lstStyle/>
                    <a:p>
                      <a:pPr latinLnBrk="1"/>
                      <a:r>
                        <a:rPr lang="en-US" altLang="ko-KR" sz="1100" dirty="0"/>
                        <a:t>USER-CONTROL</a:t>
                      </a:r>
                      <a:endParaRPr lang="ko-KR" altLang="en-US" sz="1100" dirty="0"/>
                    </a:p>
                  </a:txBody>
                  <a:tcPr/>
                </a:tc>
                <a:tc rowSpan="6">
                  <a:txBody>
                    <a:bodyPr/>
                    <a:lstStyle/>
                    <a:p>
                      <a:r>
                        <a:rPr lang="en-US" altLang="ko-KR" sz="1100" baseline="0" dirty="0"/>
                        <a:t>It contains RCU control scenario t</a:t>
                      </a:r>
                      <a:r>
                        <a:rPr lang="en-US" altLang="ko-KR" sz="1100" dirty="0"/>
                        <a:t>o execute</a:t>
                      </a:r>
                      <a:r>
                        <a:rPr lang="en-US" altLang="ko-KR" sz="1100" baseline="0" dirty="0"/>
                        <a:t> these commands. </a:t>
                      </a:r>
                    </a:p>
                    <a:p>
                      <a:endParaRPr lang="en-US" altLang="ko-KR" sz="1100" dirty="0"/>
                    </a:p>
                    <a:p>
                      <a:r>
                        <a:rPr lang="en-US" altLang="ko-KR" sz="1100" dirty="0"/>
                        <a:t>1C,1000&lt;CR&gt;&lt;LF&gt;</a:t>
                      </a:r>
                    </a:p>
                    <a:p>
                      <a:r>
                        <a:rPr lang="en-US" altLang="ko-KR" sz="1100" dirty="0"/>
                        <a:t>20,500&lt;CR&gt;&lt;LF&gt;</a:t>
                      </a:r>
                    </a:p>
                    <a:p>
                      <a:r>
                        <a:rPr lang="en-US" altLang="ko-KR" sz="1100" dirty="0"/>
                        <a:t>21,500&lt;CR&gt;&lt;LF&gt;</a:t>
                      </a:r>
                    </a:p>
                    <a:p>
                      <a:r>
                        <a:rPr lang="en-US" altLang="ko-KR" sz="1100" dirty="0"/>
                        <a:t>22,500&lt;CR&gt;&lt;LF&gt;</a:t>
                      </a:r>
                    </a:p>
                    <a:p>
                      <a:r>
                        <a:rPr lang="en-US" altLang="ko-KR" sz="1100" dirty="0"/>
                        <a:t>23,500&lt;CR&gt;&lt;LF&gt;</a:t>
                      </a:r>
                    </a:p>
                    <a:p>
                      <a:r>
                        <a:rPr lang="en-US" altLang="ko-KR" sz="1100" dirty="0"/>
                        <a:t>12,500&lt;CR&gt;&lt;LF&gt;</a:t>
                      </a:r>
                    </a:p>
                  </a:txBody>
                  <a:tcPr anchor="ctr"/>
                </a:tc>
                <a:extLst>
                  <a:ext uri="{0D108BD9-81ED-4DB2-BD59-A6C34878D82A}">
                    <a16:rowId xmlns:a16="http://schemas.microsoft.com/office/drawing/2014/main" val="10001"/>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Channel Update</a:t>
                      </a:r>
                    </a:p>
                  </a:txBody>
                  <a:tcPr anchor="ctr"/>
                </a:tc>
                <a:tc>
                  <a:txBody>
                    <a:bodyPr/>
                    <a:lstStyle/>
                    <a:p>
                      <a:pPr latinLnBrk="1"/>
                      <a:r>
                        <a:rPr lang="en-US" altLang="ko-KR" sz="1100" dirty="0"/>
                        <a:t>CHANNEL-UPDATE</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2"/>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Partial Patch</a:t>
                      </a:r>
                    </a:p>
                  </a:txBody>
                  <a:tcPr anchor="ctr"/>
                </a:tc>
                <a:tc>
                  <a:txBody>
                    <a:bodyPr/>
                    <a:lstStyle/>
                    <a:p>
                      <a:pPr latinLnBrk="1"/>
                      <a:r>
                        <a:rPr lang="en-US" altLang="ko-KR" sz="1100" dirty="0"/>
                        <a:t>PARTIAL-PATCH</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3"/>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err="1"/>
                        <a:t>Realtime</a:t>
                      </a:r>
                      <a:r>
                        <a:rPr lang="en-US" altLang="ko-KR" sz="1100" baseline="0" dirty="0"/>
                        <a:t> broadcast channel change</a:t>
                      </a:r>
                      <a:endParaRPr lang="en-US" altLang="ko-KR" sz="1100" dirty="0"/>
                    </a:p>
                  </a:txBody>
                  <a:tcPr anchor="ctr"/>
                </a:tc>
                <a:tc>
                  <a:txBody>
                    <a:bodyPr/>
                    <a:lstStyle/>
                    <a:p>
                      <a:pPr latinLnBrk="1"/>
                      <a:r>
                        <a:rPr lang="en-US" altLang="ko-KR" sz="1100" dirty="0"/>
                        <a:t>CHANNEL</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4"/>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Start </a:t>
                      </a:r>
                      <a:r>
                        <a:rPr lang="en-US" altLang="ko-KR" sz="1100" dirty="0" err="1"/>
                        <a:t>VoD</a:t>
                      </a:r>
                      <a:r>
                        <a:rPr lang="en-US" altLang="ko-KR" sz="1100" baseline="0" dirty="0"/>
                        <a:t> Service</a:t>
                      </a:r>
                    </a:p>
                  </a:txBody>
                  <a:tcPr anchor="ctr"/>
                </a:tc>
                <a:tc>
                  <a:txBody>
                    <a:bodyPr/>
                    <a:lstStyle/>
                    <a:p>
                      <a:pPr latinLnBrk="1"/>
                      <a:r>
                        <a:rPr lang="en-US" altLang="ko-KR" sz="1100" dirty="0"/>
                        <a:t>VOD</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5"/>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a:t>Stop </a:t>
                      </a:r>
                      <a:r>
                        <a:rPr lang="en-US" altLang="ko-KR" sz="1100" baseline="0" dirty="0" err="1"/>
                        <a:t>VoD</a:t>
                      </a:r>
                      <a:r>
                        <a:rPr lang="en-US" altLang="ko-KR" sz="1100" baseline="0" dirty="0"/>
                        <a:t> Service</a:t>
                      </a:r>
                    </a:p>
                  </a:txBody>
                  <a:tcPr anchor="ctr"/>
                </a:tc>
                <a:tc>
                  <a:txBody>
                    <a:bodyPr/>
                    <a:lstStyle/>
                    <a:p>
                      <a:pPr latinLnBrk="1"/>
                      <a:r>
                        <a:rPr lang="en-US" altLang="ko-KR" sz="1100" dirty="0"/>
                        <a:t>VOD-STOP</a:t>
                      </a:r>
                      <a:endParaRPr lang="ko-KR" altLang="en-US" sz="1100" dirty="0"/>
                    </a:p>
                  </a:txBody>
                  <a:tcPr/>
                </a:tc>
                <a:tc vMerge="1">
                  <a:txBody>
                    <a:bodyPr/>
                    <a:lstStyle/>
                    <a:p>
                      <a:pPr latinLnBrk="1"/>
                      <a:endParaRPr lang="ko-KR" altLang="en-US" sz="1100" dirty="0"/>
                    </a:p>
                  </a:txBody>
                  <a:tcPr anchor="ctr"/>
                </a:tc>
                <a:extLst>
                  <a:ext uri="{0D108BD9-81ED-4DB2-BD59-A6C34878D82A}">
                    <a16:rowId xmlns:a16="http://schemas.microsoft.com/office/drawing/2014/main" val="10006"/>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Revoke</a:t>
                      </a:r>
                      <a:r>
                        <a:rPr lang="en-US" altLang="ko-KR" sz="1100" baseline="0" dirty="0"/>
                        <a:t> Authentication</a:t>
                      </a:r>
                      <a:endParaRPr lang="ko-KR" altLang="en-US" sz="1100" dirty="0"/>
                    </a:p>
                  </a:txBody>
                  <a:tcPr anchor="ctr"/>
                </a:tc>
                <a:tc>
                  <a:txBody>
                    <a:bodyPr/>
                    <a:lstStyle/>
                    <a:p>
                      <a:pPr latinLnBrk="1"/>
                      <a:r>
                        <a:rPr lang="en-US" altLang="ko-KR" sz="1100" dirty="0"/>
                        <a:t>LOGOUT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tc>
                <a:extLst>
                  <a:ext uri="{0D108BD9-81ED-4DB2-BD59-A6C34878D82A}">
                    <a16:rowId xmlns:a16="http://schemas.microsoft.com/office/drawing/2014/main" val="10007"/>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Start Button/RCU Test</a:t>
                      </a:r>
                      <a:endParaRPr lang="ko-KR" altLang="en-US" sz="1100" dirty="0"/>
                    </a:p>
                  </a:txBody>
                  <a:tcPr anchor="ctr">
                    <a:solidFill>
                      <a:schemeClr val="accent1">
                        <a:lumMod val="20000"/>
                        <a:lumOff val="80000"/>
                      </a:schemeClr>
                    </a:solidFill>
                  </a:tcPr>
                </a:tc>
                <a:tc>
                  <a:txBody>
                    <a:bodyPr/>
                    <a:lstStyle/>
                    <a:p>
                      <a:pPr latinLnBrk="1"/>
                      <a:r>
                        <a:rPr lang="en-US" altLang="ko-KR" sz="1100" dirty="0"/>
                        <a:t>HW-TEST-START</a:t>
                      </a:r>
                      <a:endParaRPr lang="ko-KR" altLang="en-US" sz="1100" dirty="0"/>
                    </a:p>
                  </a:txBody>
                  <a:tcP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solidFill>
                      <a:schemeClr val="accent1">
                        <a:lumMod val="20000"/>
                        <a:lumOff val="80000"/>
                      </a:schemeClr>
                    </a:solidFill>
                  </a:tcPr>
                </a:tc>
                <a:extLst>
                  <a:ext uri="{0D108BD9-81ED-4DB2-BD59-A6C34878D82A}">
                    <a16:rowId xmlns:a16="http://schemas.microsoft.com/office/drawing/2014/main" val="10008"/>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Stop Button/RCU Test</a:t>
                      </a:r>
                      <a:endParaRPr lang="ko-KR" altLang="en-US" sz="1100" dirty="0"/>
                    </a:p>
                  </a:txBody>
                  <a:tcPr anchor="ctr">
                    <a:solidFill>
                      <a:schemeClr val="accent1">
                        <a:lumMod val="20000"/>
                        <a:lumOff val="80000"/>
                      </a:schemeClr>
                    </a:solidFill>
                  </a:tcPr>
                </a:tc>
                <a:tc>
                  <a:txBody>
                    <a:bodyPr/>
                    <a:lstStyle/>
                    <a:p>
                      <a:pPr latinLnBrk="1"/>
                      <a:r>
                        <a:rPr lang="en-US" altLang="ko-KR" sz="1100" dirty="0"/>
                        <a:t>HW-TEST-STOP</a:t>
                      </a:r>
                      <a:endParaRPr lang="ko-KR" altLang="en-US" sz="1100" dirty="0"/>
                    </a:p>
                  </a:txBody>
                  <a:tcPr>
                    <a:solidFill>
                      <a:schemeClr val="accent1">
                        <a:lumMod val="20000"/>
                        <a:lumOff val="80000"/>
                      </a:schemeClr>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solidFill>
                      <a:schemeClr val="accent1">
                        <a:lumMod val="20000"/>
                        <a:lumOff val="80000"/>
                      </a:schemeClr>
                    </a:solidFill>
                  </a:tcPr>
                </a:tc>
                <a:extLst>
                  <a:ext uri="{0D108BD9-81ED-4DB2-BD59-A6C34878D82A}">
                    <a16:rowId xmlns:a16="http://schemas.microsoft.com/office/drawing/2014/main" val="10009"/>
                  </a:ext>
                </a:extLst>
              </a:tr>
              <a:tr h="0">
                <a:tc>
                  <a:txBody>
                    <a:bodyPr/>
                    <a:lstStyle/>
                    <a:p>
                      <a:pPr latinLnBrk="1"/>
                      <a:r>
                        <a:rPr lang="en-US" altLang="ko-KR" sz="1100" dirty="0"/>
                        <a:t>Terminate STB </a:t>
                      </a:r>
                      <a:r>
                        <a:rPr lang="en-US" altLang="ko-KR" sz="1100" dirty="0" err="1"/>
                        <a:t>Deamon</a:t>
                      </a:r>
                      <a:endParaRPr lang="ko-KR" altLang="en-US" sz="1100" dirty="0"/>
                    </a:p>
                  </a:txBody>
                  <a:tcPr anchor="ctr"/>
                </a:tc>
                <a:tc>
                  <a:txBody>
                    <a:bodyPr/>
                    <a:lstStyle/>
                    <a:p>
                      <a:pPr latinLnBrk="1"/>
                      <a:r>
                        <a:rPr lang="en-US" altLang="ko-KR" sz="1100" dirty="0"/>
                        <a:t>EXIT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N/A</a:t>
                      </a:r>
                    </a:p>
                  </a:txBody>
                  <a:tcPr anchor="ctr"/>
                </a:tc>
                <a:extLst>
                  <a:ext uri="{0D108BD9-81ED-4DB2-BD59-A6C34878D82A}">
                    <a16:rowId xmlns:a16="http://schemas.microsoft.com/office/drawing/2014/main" val="10010"/>
                  </a:ext>
                </a:extLst>
              </a:tr>
            </a:tbl>
          </a:graphicData>
        </a:graphic>
      </p:graphicFrame>
      <p:sp>
        <p:nvSpPr>
          <p:cNvPr id="19" name="직사각형 18"/>
          <p:cNvSpPr/>
          <p:nvPr/>
        </p:nvSpPr>
        <p:spPr>
          <a:xfrm>
            <a:off x="357166" y="702027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MSG-KIND:COMMAND&lt;CR&gt;&lt;LF&gt;</a:t>
            </a:r>
          </a:p>
          <a:p>
            <a:r>
              <a:rPr lang="en-US" altLang="ko-KR" sz="1200" dirty="0">
                <a:solidFill>
                  <a:srgbClr val="FF0000"/>
                </a:solidFill>
              </a:rPr>
              <a:t>COMMAND-KIND:LOGOUT&lt;CR&gt;&lt;LF&gt;</a:t>
            </a:r>
          </a:p>
          <a:p>
            <a:r>
              <a:rPr lang="en-US" altLang="ko-KR" sz="1200" dirty="0"/>
              <a:t>DATA-LENGTH:0&lt;CR&gt;&lt;LF&gt;</a:t>
            </a:r>
            <a:endParaRPr lang="ko-KR" altLang="en-US" sz="1200" dirty="0"/>
          </a:p>
        </p:txBody>
      </p:sp>
      <p:sp>
        <p:nvSpPr>
          <p:cNvPr id="20" name="직사각형 19"/>
          <p:cNvSpPr/>
          <p:nvPr/>
        </p:nvSpPr>
        <p:spPr>
          <a:xfrm>
            <a:off x="357166" y="8017351"/>
            <a:ext cx="3000396" cy="2270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a:p>
        </p:txBody>
      </p:sp>
      <p:sp>
        <p:nvSpPr>
          <p:cNvPr id="21" name="직사각형 20"/>
          <p:cNvSpPr/>
          <p:nvPr/>
        </p:nvSpPr>
        <p:spPr>
          <a:xfrm>
            <a:off x="357166" y="7729319"/>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2" name="직사각형 21"/>
          <p:cNvSpPr/>
          <p:nvPr/>
        </p:nvSpPr>
        <p:spPr>
          <a:xfrm>
            <a:off x="357166" y="8244407"/>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23" name="TextBox 22"/>
          <p:cNvSpPr txBox="1"/>
          <p:nvPr/>
        </p:nvSpPr>
        <p:spPr>
          <a:xfrm>
            <a:off x="391370" y="8615481"/>
            <a:ext cx="3023585" cy="215444"/>
          </a:xfrm>
          <a:prstGeom prst="rect">
            <a:avLst/>
          </a:prstGeom>
          <a:noFill/>
        </p:spPr>
        <p:txBody>
          <a:bodyPr wrap="none" rtlCol="0">
            <a:spAutoFit/>
          </a:bodyPr>
          <a:lstStyle/>
          <a:p>
            <a:r>
              <a:rPr lang="en-US" altLang="ko-KR" sz="800" dirty="0"/>
              <a:t>[Example for </a:t>
            </a:r>
            <a:r>
              <a:rPr lang="en-US" altLang="ko-KR" sz="800" dirty="0" err="1"/>
              <a:t>config</a:t>
            </a:r>
            <a:r>
              <a:rPr lang="en-US" altLang="ko-KR" sz="800" dirty="0"/>
              <a:t>. of LOGOUT</a:t>
            </a:r>
            <a:r>
              <a:rPr lang="ko-KR" altLang="en-US" sz="800" dirty="0"/>
              <a:t> </a:t>
            </a:r>
            <a:r>
              <a:rPr lang="en-US" altLang="ko-KR" sz="800" dirty="0"/>
              <a:t>command transport packet]</a:t>
            </a:r>
            <a:endParaRPr lang="ko-KR" altLang="en-US" sz="800" dirty="0"/>
          </a:p>
        </p:txBody>
      </p:sp>
      <p:graphicFrame>
        <p:nvGraphicFramePr>
          <p:cNvPr id="24" name="표 23"/>
          <p:cNvGraphicFramePr>
            <a:graphicFrameLocks noGrp="1"/>
          </p:cNvGraphicFramePr>
          <p:nvPr>
            <p:extLst>
              <p:ext uri="{D42A27DB-BD31-4B8C-83A1-F6EECF244321}">
                <p14:modId xmlns:p14="http://schemas.microsoft.com/office/powerpoint/2010/main" val="868482003"/>
              </p:ext>
            </p:extLst>
          </p:nvPr>
        </p:nvGraphicFramePr>
        <p:xfrm>
          <a:off x="357166" y="2411760"/>
          <a:ext cx="6072230" cy="12039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PC</a:t>
                      </a:r>
                      <a:r>
                        <a:rPr lang="en-US" altLang="ko-KR" sz="1100" baseline="0" dirty="0"/>
                        <a:t> -&gt; STB</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When the</a:t>
                      </a:r>
                      <a:r>
                        <a:rPr lang="en-US" altLang="ko-KR" sz="1100" baseline="0" dirty="0"/>
                        <a:t> </a:t>
                      </a:r>
                      <a:r>
                        <a:rPr lang="en-US" altLang="ko-KR" sz="1100" dirty="0"/>
                        <a:t>STB ATT program decide that each STEP</a:t>
                      </a:r>
                      <a:r>
                        <a:rPr lang="en-US" altLang="ko-KR" sz="1100" baseline="0" dirty="0"/>
                        <a:t> is the start point.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 for each command</a:t>
                      </a:r>
                      <a:endParaRPr lang="ko-KR" altLang="en-US" sz="1100" dirty="0"/>
                    </a:p>
                  </a:txBody>
                  <a:tcPr/>
                </a:tc>
                <a:extLst>
                  <a:ext uri="{0D108BD9-81ED-4DB2-BD59-A6C34878D82A}">
                    <a16:rowId xmlns:a16="http://schemas.microsoft.com/office/drawing/2014/main" val="10003"/>
                  </a:ext>
                </a:extLst>
              </a:tr>
            </a:tbl>
          </a:graphicData>
        </a:graphic>
      </p:graphicFrame>
      <p:sp>
        <p:nvSpPr>
          <p:cNvPr id="26" name="모서리가 둥근 직사각형 25"/>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2.4.2 COMMAND 1/2</a:t>
            </a:r>
            <a:endParaRPr kumimoji="0" lang="ko-KR" altLang="en-US" sz="1200" b="1" dirty="0"/>
          </a:p>
        </p:txBody>
      </p:sp>
      <p:grpSp>
        <p:nvGrpSpPr>
          <p:cNvPr id="6" name="그룹 27"/>
          <p:cNvGrpSpPr/>
          <p:nvPr/>
        </p:nvGrpSpPr>
        <p:grpSpPr>
          <a:xfrm>
            <a:off x="3022624" y="35496"/>
            <a:ext cx="3790752" cy="432048"/>
            <a:chOff x="214313" y="714375"/>
            <a:chExt cx="6429375" cy="714375"/>
          </a:xfrm>
        </p:grpSpPr>
        <p:sp>
          <p:nvSpPr>
            <p:cNvPr id="29" name="모서리가 둥근 직사각형 2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0" name="모서리가 둥근 직사각형 2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5" name="직사각형 24"/>
          <p:cNvSpPr/>
          <p:nvPr/>
        </p:nvSpPr>
        <p:spPr>
          <a:xfrm>
            <a:off x="3500438" y="702027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MSG-KIND:COMMAND&lt;CR&gt;&lt;LF&gt;</a:t>
            </a:r>
          </a:p>
          <a:p>
            <a:r>
              <a:rPr lang="en-US" altLang="ko-KR" sz="1200" dirty="0">
                <a:solidFill>
                  <a:srgbClr val="FF0000"/>
                </a:solidFill>
              </a:rPr>
              <a:t>COMMAND-KIND:EXIT&lt;CR&gt;&lt;LF&gt;</a:t>
            </a:r>
          </a:p>
          <a:p>
            <a:r>
              <a:rPr lang="en-US" altLang="ko-KR" sz="1200" dirty="0"/>
              <a:t>DATA-LENGTH:0&lt;CR&gt;&lt;LF&gt;</a:t>
            </a:r>
            <a:endParaRPr lang="ko-KR" altLang="en-US" sz="1200" dirty="0"/>
          </a:p>
        </p:txBody>
      </p:sp>
      <p:sp>
        <p:nvSpPr>
          <p:cNvPr id="28" name="직사각형 27"/>
          <p:cNvSpPr/>
          <p:nvPr/>
        </p:nvSpPr>
        <p:spPr>
          <a:xfrm>
            <a:off x="3500438" y="8017351"/>
            <a:ext cx="3000396" cy="2270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a:p>
        </p:txBody>
      </p:sp>
      <p:sp>
        <p:nvSpPr>
          <p:cNvPr id="31" name="직사각형 30"/>
          <p:cNvSpPr/>
          <p:nvPr/>
        </p:nvSpPr>
        <p:spPr>
          <a:xfrm>
            <a:off x="3500438" y="7729319"/>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32" name="직사각형 31"/>
          <p:cNvSpPr/>
          <p:nvPr/>
        </p:nvSpPr>
        <p:spPr>
          <a:xfrm>
            <a:off x="3500438" y="8244407"/>
            <a:ext cx="3000396" cy="299065"/>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33" name="TextBox 32"/>
          <p:cNvSpPr txBox="1"/>
          <p:nvPr/>
        </p:nvSpPr>
        <p:spPr>
          <a:xfrm>
            <a:off x="3700914" y="8615481"/>
            <a:ext cx="2810385" cy="215444"/>
          </a:xfrm>
          <a:prstGeom prst="rect">
            <a:avLst/>
          </a:prstGeom>
          <a:noFill/>
        </p:spPr>
        <p:txBody>
          <a:bodyPr wrap="none" rtlCol="0">
            <a:spAutoFit/>
          </a:bodyPr>
          <a:lstStyle/>
          <a:p>
            <a:r>
              <a:rPr lang="en-US" altLang="ko-KR" sz="800" dirty="0"/>
              <a:t>[Example for </a:t>
            </a:r>
            <a:r>
              <a:rPr lang="en-US" altLang="ko-KR" sz="800" dirty="0" err="1"/>
              <a:t>config</a:t>
            </a:r>
            <a:r>
              <a:rPr lang="en-US" altLang="ko-KR" sz="800" dirty="0"/>
              <a:t>. of EXIT</a:t>
            </a:r>
            <a:r>
              <a:rPr lang="ko-KR" altLang="en-US" sz="800" dirty="0"/>
              <a:t> </a:t>
            </a:r>
            <a:r>
              <a:rPr lang="en-US" altLang="ko-KR" sz="800" dirty="0"/>
              <a:t>command transport packet]</a:t>
            </a:r>
            <a:endParaRPr lang="ko-KR" altLang="en-US" sz="800" dirty="0"/>
          </a:p>
        </p:txBody>
      </p:sp>
      <p:sp>
        <p:nvSpPr>
          <p:cNvPr id="27" name="슬라이드 번호 개체 틀 26"/>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14</a:t>
            </a:fld>
            <a:endParaRPr lang="ko-KR" altLang="en-US" dirty="0"/>
          </a:p>
        </p:txBody>
      </p:sp>
      <p:sp>
        <p:nvSpPr>
          <p:cNvPr id="35" name="모서리가 둥근 직사각형 34"/>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02445"/>
            <a:ext cx="6429375" cy="7427243"/>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619672"/>
            <a:ext cx="6143625" cy="792088"/>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a:defRPr/>
            </a:pPr>
            <a:r>
              <a:rPr lang="en-US" altLang="ko-KR" sz="1000" dirty="0"/>
              <a:t>For user control, channel update, partial patch, </a:t>
            </a:r>
            <a:r>
              <a:rPr lang="en-US" altLang="ko-KR" sz="1000" dirty="0" err="1"/>
              <a:t>realtime</a:t>
            </a:r>
            <a:r>
              <a:rPr lang="en-US" altLang="ko-KR" sz="1000" dirty="0"/>
              <a:t> broadcast and </a:t>
            </a:r>
            <a:r>
              <a:rPr lang="en-US" altLang="ko-KR" sz="1000" dirty="0" err="1"/>
              <a:t>VoD</a:t>
            </a:r>
            <a:r>
              <a:rPr lang="en-US" altLang="ko-KR" sz="1000" dirty="0"/>
              <a:t> broadcast, and </a:t>
            </a:r>
            <a:r>
              <a:rPr lang="en-US" altLang="ko-KR" sz="1000" dirty="0" err="1"/>
              <a:t>VoD</a:t>
            </a:r>
            <a:r>
              <a:rPr lang="en-US" altLang="ko-KR" sz="1000" dirty="0"/>
              <a:t> stop, IR control scenarios of the customer are transmitted in the data area.</a:t>
            </a:r>
            <a:endParaRPr lang="en-US" altLang="ko-KR" sz="1000" dirty="0">
              <a:solidFill>
                <a:schemeClr val="tx1"/>
              </a:solidFill>
              <a:latin typeface="HY중고딕" pitchFamily="18" charset="-127"/>
              <a:ea typeface="HY중고딕" pitchFamily="18" charset="-127"/>
            </a:endParaRPr>
          </a:p>
        </p:txBody>
      </p:sp>
      <p:sp>
        <p:nvSpPr>
          <p:cNvPr id="8" name="직사각형 7"/>
          <p:cNvSpPr/>
          <p:nvPr/>
        </p:nvSpPr>
        <p:spPr>
          <a:xfrm>
            <a:off x="3500438" y="2714612"/>
            <a:ext cx="3000396"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solidFill>
                  <a:schemeClr val="tx1"/>
                </a:solidFill>
              </a:rPr>
              <a:t>MSG-KIND:COMMAND&lt;CR&gt;&lt;LF&gt;</a:t>
            </a:r>
          </a:p>
          <a:p>
            <a:r>
              <a:rPr lang="en-US" altLang="ko-KR" sz="1200" dirty="0">
                <a:solidFill>
                  <a:schemeClr val="tx1"/>
                </a:solidFill>
              </a:rPr>
              <a:t>COMMAND-KIND:VOD&lt;CR&gt;&lt;LF&gt;</a:t>
            </a:r>
          </a:p>
          <a:p>
            <a:r>
              <a:rPr lang="en-US" altLang="ko-KR" sz="1200" dirty="0">
                <a:solidFill>
                  <a:schemeClr val="tx1"/>
                </a:solidFill>
              </a:rPr>
              <a:t>DATA-LENGTH:123&lt;CR&gt;&lt;LF&gt;</a:t>
            </a:r>
            <a:endParaRPr lang="ko-KR" altLang="en-US" sz="1200" dirty="0">
              <a:solidFill>
                <a:schemeClr val="tx1"/>
              </a:solidFill>
            </a:endParaRPr>
          </a:p>
        </p:txBody>
      </p:sp>
      <p:sp>
        <p:nvSpPr>
          <p:cNvPr id="9" name="직사각형 8"/>
          <p:cNvSpPr/>
          <p:nvPr/>
        </p:nvSpPr>
        <p:spPr>
          <a:xfrm>
            <a:off x="3500438" y="3866740"/>
            <a:ext cx="3000396" cy="149107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1C,1000&lt;CR&gt;&lt;LF&gt;</a:t>
            </a:r>
          </a:p>
          <a:p>
            <a:r>
              <a:rPr lang="en-US" altLang="ko-KR" sz="1200" dirty="0"/>
              <a:t>20,500&lt;CR&gt;&lt;LF&gt;</a:t>
            </a:r>
          </a:p>
          <a:p>
            <a:r>
              <a:rPr lang="en-US" altLang="ko-KR" sz="1200" dirty="0"/>
              <a:t>21,500&lt;CR&gt;&lt;LF&gt;</a:t>
            </a:r>
          </a:p>
          <a:p>
            <a:r>
              <a:rPr lang="en-US" altLang="ko-KR" sz="1200" dirty="0"/>
              <a:t>22,500&lt;CR&gt;&lt;LF&gt;</a:t>
            </a:r>
          </a:p>
          <a:p>
            <a:r>
              <a:rPr lang="en-US" altLang="ko-KR" sz="1200" dirty="0"/>
              <a:t>23,500&lt;CR&gt;&lt;LF&gt;</a:t>
            </a:r>
          </a:p>
          <a:p>
            <a:r>
              <a:rPr lang="en-US" altLang="ko-KR" sz="1200" dirty="0"/>
              <a:t>12,500&lt;CR&gt;&lt;LF&gt;</a:t>
            </a:r>
          </a:p>
        </p:txBody>
      </p:sp>
      <p:sp>
        <p:nvSpPr>
          <p:cNvPr id="10" name="직사각형 9"/>
          <p:cNvSpPr/>
          <p:nvPr/>
        </p:nvSpPr>
        <p:spPr>
          <a:xfrm>
            <a:off x="3500438" y="3434692"/>
            <a:ext cx="300039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3500438" y="5357818"/>
            <a:ext cx="300039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3356992" y="5857884"/>
            <a:ext cx="3286477" cy="246221"/>
          </a:xfrm>
          <a:prstGeom prst="rect">
            <a:avLst/>
          </a:prstGeom>
          <a:noFill/>
        </p:spPr>
        <p:txBody>
          <a:bodyPr wrap="none" rtlCol="0">
            <a:spAutoFit/>
          </a:bodyPr>
          <a:lstStyle/>
          <a:p>
            <a:r>
              <a:rPr lang="en-US" altLang="ko-KR" sz="1000" dirty="0"/>
              <a:t>[Example of VOD command transport packet </a:t>
            </a:r>
            <a:r>
              <a:rPr lang="en-US" altLang="ko-KR" sz="1000" dirty="0" err="1"/>
              <a:t>config</a:t>
            </a:r>
            <a:r>
              <a:rPr lang="en-US" altLang="ko-KR" sz="1000" dirty="0"/>
              <a:t>.]</a:t>
            </a:r>
            <a:endParaRPr lang="ko-KR" altLang="en-US" sz="1000" dirty="0"/>
          </a:p>
        </p:txBody>
      </p:sp>
      <p:sp>
        <p:nvSpPr>
          <p:cNvPr id="19" name="모서리가 둥근 직사각형 18"/>
          <p:cNvSpPr/>
          <p:nvPr/>
        </p:nvSpPr>
        <p:spPr>
          <a:xfrm>
            <a:off x="214313" y="111789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2.4.2 COMMAND 2/2</a:t>
            </a:r>
            <a:endParaRPr kumimoji="0" lang="ko-KR" altLang="en-US" sz="1200" b="1" dirty="0"/>
          </a:p>
        </p:txBody>
      </p:sp>
      <p:grpSp>
        <p:nvGrpSpPr>
          <p:cNvPr id="7"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직사각형 23"/>
          <p:cNvSpPr/>
          <p:nvPr/>
        </p:nvSpPr>
        <p:spPr>
          <a:xfrm>
            <a:off x="357166" y="2510557"/>
            <a:ext cx="3000396" cy="63819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900" dirty="0">
                <a:solidFill>
                  <a:schemeClr val="tx1"/>
                </a:solidFill>
              </a:rPr>
              <a:t>#define HWM_KEY_POWER	         0x0001</a:t>
            </a:r>
          </a:p>
          <a:p>
            <a:r>
              <a:rPr lang="en-US" altLang="ko-KR" sz="900" dirty="0">
                <a:solidFill>
                  <a:schemeClr val="tx1"/>
                </a:solidFill>
              </a:rPr>
              <a:t>#define HWM_KEY_HOME	         0x0002</a:t>
            </a:r>
          </a:p>
          <a:p>
            <a:r>
              <a:rPr lang="en-US" altLang="ko-KR" sz="900" dirty="0">
                <a:solidFill>
                  <a:schemeClr val="tx1"/>
                </a:solidFill>
              </a:rPr>
              <a:t>#define HWM_KEY_TUNER	         0x0003</a:t>
            </a:r>
          </a:p>
          <a:p>
            <a:r>
              <a:rPr lang="en-US" altLang="ko-KR" sz="900" dirty="0">
                <a:solidFill>
                  <a:schemeClr val="tx1"/>
                </a:solidFill>
              </a:rPr>
              <a:t>#define HWM_KEY_MENU	         0x0004</a:t>
            </a:r>
          </a:p>
          <a:p>
            <a:r>
              <a:rPr lang="en-US" altLang="ko-KR" sz="900" dirty="0">
                <a:solidFill>
                  <a:schemeClr val="tx1"/>
                </a:solidFill>
              </a:rPr>
              <a:t>#define HWM_KEY_HISTORY	         0x0005</a:t>
            </a:r>
          </a:p>
          <a:p>
            <a:r>
              <a:rPr lang="en-US" altLang="ko-KR" sz="900" dirty="0">
                <a:solidFill>
                  <a:schemeClr val="tx1"/>
                </a:solidFill>
              </a:rPr>
              <a:t>#define HWM_KEY_CANCEL	         0x0006</a:t>
            </a:r>
          </a:p>
          <a:p>
            <a:r>
              <a:rPr lang="en-US" altLang="ko-KR" sz="900" dirty="0">
                <a:solidFill>
                  <a:schemeClr val="tx1"/>
                </a:solidFill>
              </a:rPr>
              <a:t>#define HWM_KEY_LOCK	         0x0007</a:t>
            </a:r>
          </a:p>
          <a:p>
            <a:r>
              <a:rPr lang="en-US" altLang="ko-KR" sz="900" dirty="0">
                <a:solidFill>
                  <a:schemeClr val="tx1"/>
                </a:solidFill>
              </a:rPr>
              <a:t>#define HWM_KEY_BREAK	         0x0008</a:t>
            </a:r>
          </a:p>
          <a:p>
            <a:r>
              <a:rPr lang="en-US" altLang="ko-KR" sz="900" dirty="0">
                <a:solidFill>
                  <a:schemeClr val="tx1"/>
                </a:solidFill>
              </a:rPr>
              <a:t>#define HWM_KEY_MUTE	         0x0009</a:t>
            </a:r>
          </a:p>
          <a:p>
            <a:r>
              <a:rPr lang="en-US" altLang="ko-KR" sz="900" dirty="0">
                <a:solidFill>
                  <a:schemeClr val="tx1"/>
                </a:solidFill>
              </a:rPr>
              <a:t>#define HWM_KEY_CHUP	         0x000A</a:t>
            </a:r>
          </a:p>
          <a:p>
            <a:r>
              <a:rPr lang="en-US" altLang="ko-KR" sz="900" dirty="0">
                <a:solidFill>
                  <a:schemeClr val="tx1"/>
                </a:solidFill>
              </a:rPr>
              <a:t>#define HWM_KEY_CHDOWN	         0x000B</a:t>
            </a:r>
          </a:p>
          <a:p>
            <a:r>
              <a:rPr lang="en-US" altLang="ko-KR" sz="900" dirty="0">
                <a:solidFill>
                  <a:schemeClr val="tx1"/>
                </a:solidFill>
              </a:rPr>
              <a:t>#define HWM_KEY_VOLUP	         0x000C</a:t>
            </a:r>
          </a:p>
          <a:p>
            <a:r>
              <a:rPr lang="en-US" altLang="ko-KR" sz="900" dirty="0">
                <a:solidFill>
                  <a:schemeClr val="tx1"/>
                </a:solidFill>
              </a:rPr>
              <a:t>#define HWM_KEY_VOLDOWN	         0x000D</a:t>
            </a:r>
          </a:p>
          <a:p>
            <a:r>
              <a:rPr lang="en-US" altLang="ko-KR" sz="900" dirty="0">
                <a:solidFill>
                  <a:schemeClr val="tx1"/>
                </a:solidFill>
              </a:rPr>
              <a:t>#define HWM_KEY_UP	         0x000E</a:t>
            </a:r>
          </a:p>
          <a:p>
            <a:r>
              <a:rPr lang="en-US" altLang="ko-KR" sz="900" dirty="0">
                <a:solidFill>
                  <a:schemeClr val="tx1"/>
                </a:solidFill>
              </a:rPr>
              <a:t>#define HWM_KEY_DOWN	         0x000F</a:t>
            </a:r>
          </a:p>
          <a:p>
            <a:r>
              <a:rPr lang="en-US" altLang="ko-KR" sz="900" dirty="0">
                <a:solidFill>
                  <a:schemeClr val="tx1"/>
                </a:solidFill>
              </a:rPr>
              <a:t>#define HWM_KEY_RIGHT	         0x0010</a:t>
            </a:r>
          </a:p>
          <a:p>
            <a:r>
              <a:rPr lang="en-US" altLang="ko-KR" sz="900" dirty="0">
                <a:solidFill>
                  <a:schemeClr val="tx1"/>
                </a:solidFill>
              </a:rPr>
              <a:t>#define HWM_KEY_LEFT	         0x0011</a:t>
            </a:r>
          </a:p>
          <a:p>
            <a:r>
              <a:rPr lang="en-US" altLang="ko-KR" sz="900" dirty="0">
                <a:solidFill>
                  <a:schemeClr val="tx1"/>
                </a:solidFill>
              </a:rPr>
              <a:t>#define HWM_KEY_ENTER	         0x0012</a:t>
            </a:r>
          </a:p>
          <a:p>
            <a:r>
              <a:rPr lang="en-US" altLang="ko-KR" sz="900" dirty="0">
                <a:solidFill>
                  <a:schemeClr val="tx1"/>
                </a:solidFill>
              </a:rPr>
              <a:t>#define HWM_KEY_PLAY	         0x0013</a:t>
            </a:r>
          </a:p>
          <a:p>
            <a:r>
              <a:rPr lang="en-US" altLang="ko-KR" sz="900" dirty="0">
                <a:solidFill>
                  <a:schemeClr val="tx1"/>
                </a:solidFill>
              </a:rPr>
              <a:t>#define HWM_KEY_STOP	         0x0014</a:t>
            </a:r>
          </a:p>
          <a:p>
            <a:r>
              <a:rPr lang="en-US" altLang="ko-KR" sz="900" dirty="0">
                <a:solidFill>
                  <a:schemeClr val="tx1"/>
                </a:solidFill>
              </a:rPr>
              <a:t>#define HWM_KEY_FASTFORWARD         0x0015</a:t>
            </a:r>
          </a:p>
          <a:p>
            <a:r>
              <a:rPr lang="en-US" altLang="ko-KR" sz="900" dirty="0">
                <a:solidFill>
                  <a:schemeClr val="tx1"/>
                </a:solidFill>
              </a:rPr>
              <a:t>#define HWM_KEY_REWIND	         0x0016</a:t>
            </a:r>
          </a:p>
          <a:p>
            <a:r>
              <a:rPr lang="en-US" altLang="ko-KR" sz="900" dirty="0">
                <a:solidFill>
                  <a:schemeClr val="tx1"/>
                </a:solidFill>
              </a:rPr>
              <a:t>#define HWM_KEY_PAUSE	         0x0017</a:t>
            </a:r>
          </a:p>
          <a:p>
            <a:r>
              <a:rPr lang="en-US" altLang="ko-KR" sz="900" dirty="0">
                <a:solidFill>
                  <a:schemeClr val="tx1"/>
                </a:solidFill>
              </a:rPr>
              <a:t>#define HWM_KEY_FORWARD_SKIP         0x0018</a:t>
            </a:r>
          </a:p>
          <a:p>
            <a:r>
              <a:rPr lang="en-US" altLang="ko-KR" sz="900" dirty="0">
                <a:solidFill>
                  <a:schemeClr val="tx1"/>
                </a:solidFill>
              </a:rPr>
              <a:t>#define HWM_KEY_BACKWARD_SKIP       0x0019</a:t>
            </a:r>
          </a:p>
          <a:p>
            <a:r>
              <a:rPr lang="en-US" altLang="ko-KR" sz="900" dirty="0">
                <a:solidFill>
                  <a:schemeClr val="tx1"/>
                </a:solidFill>
              </a:rPr>
              <a:t>#define HWM_KEY_RESERVATION	         0x001A</a:t>
            </a:r>
          </a:p>
          <a:p>
            <a:r>
              <a:rPr lang="en-US" altLang="ko-KR" sz="900" dirty="0">
                <a:solidFill>
                  <a:schemeClr val="tx1"/>
                </a:solidFill>
              </a:rPr>
              <a:t>#define HWM_KEY_RECORD                  0x001B</a:t>
            </a:r>
          </a:p>
          <a:p>
            <a:r>
              <a:rPr lang="en-US" altLang="ko-KR" sz="900" dirty="0">
                <a:solidFill>
                  <a:schemeClr val="tx1"/>
                </a:solidFill>
              </a:rPr>
              <a:t>#define HWM_KEY_SEARCH	         0x001C</a:t>
            </a:r>
          </a:p>
          <a:p>
            <a:r>
              <a:rPr lang="en-US" altLang="ko-KR" sz="900" dirty="0">
                <a:solidFill>
                  <a:schemeClr val="tx1"/>
                </a:solidFill>
              </a:rPr>
              <a:t>#define HWM_KEY_CAPTION	         0x001D</a:t>
            </a:r>
          </a:p>
          <a:p>
            <a:r>
              <a:rPr lang="en-US" altLang="ko-KR" sz="900" dirty="0">
                <a:solidFill>
                  <a:schemeClr val="tx1"/>
                </a:solidFill>
              </a:rPr>
              <a:t>#define HWM_KEY_ADDITIONAL_SERVICE 0x001E</a:t>
            </a:r>
          </a:p>
          <a:p>
            <a:r>
              <a:rPr lang="en-US" altLang="ko-KR" sz="900" dirty="0">
                <a:solidFill>
                  <a:schemeClr val="tx1"/>
                </a:solidFill>
              </a:rPr>
              <a:t>#define HWM_KEY_JOY	        0x001F</a:t>
            </a:r>
          </a:p>
          <a:p>
            <a:r>
              <a:rPr lang="en-US" altLang="ko-KR" sz="900" dirty="0">
                <a:solidFill>
                  <a:schemeClr val="tx1"/>
                </a:solidFill>
              </a:rPr>
              <a:t>#define HWM_KEY_0	        0x0020</a:t>
            </a:r>
          </a:p>
          <a:p>
            <a:r>
              <a:rPr lang="en-US" altLang="ko-KR" sz="900" dirty="0">
                <a:solidFill>
                  <a:schemeClr val="tx1"/>
                </a:solidFill>
              </a:rPr>
              <a:t>#define HWM_KEY_1	        0x0021</a:t>
            </a:r>
          </a:p>
          <a:p>
            <a:r>
              <a:rPr lang="en-US" altLang="ko-KR" sz="900" dirty="0">
                <a:solidFill>
                  <a:schemeClr val="tx1"/>
                </a:solidFill>
              </a:rPr>
              <a:t>#define HWM_KEY_2	        0x0022</a:t>
            </a:r>
          </a:p>
          <a:p>
            <a:r>
              <a:rPr lang="en-US" altLang="ko-KR" sz="900" dirty="0">
                <a:solidFill>
                  <a:schemeClr val="tx1"/>
                </a:solidFill>
              </a:rPr>
              <a:t>#define HWM_KEY_3	        0x0023</a:t>
            </a:r>
          </a:p>
          <a:p>
            <a:r>
              <a:rPr lang="en-US" altLang="ko-KR" sz="900" dirty="0">
                <a:solidFill>
                  <a:schemeClr val="tx1"/>
                </a:solidFill>
              </a:rPr>
              <a:t>#define HWM_KEY_4	        0x0024</a:t>
            </a:r>
          </a:p>
          <a:p>
            <a:r>
              <a:rPr lang="en-US" altLang="ko-KR" sz="900" dirty="0">
                <a:solidFill>
                  <a:schemeClr val="tx1"/>
                </a:solidFill>
              </a:rPr>
              <a:t>#define HWM_KEY_5	        0x0025</a:t>
            </a:r>
          </a:p>
          <a:p>
            <a:r>
              <a:rPr lang="en-US" altLang="ko-KR" sz="900" dirty="0">
                <a:solidFill>
                  <a:schemeClr val="tx1"/>
                </a:solidFill>
              </a:rPr>
              <a:t>#define HWM_KEY_6	        0x0026</a:t>
            </a:r>
          </a:p>
          <a:p>
            <a:r>
              <a:rPr lang="en-US" altLang="ko-KR" sz="900" dirty="0">
                <a:solidFill>
                  <a:schemeClr val="tx1"/>
                </a:solidFill>
              </a:rPr>
              <a:t>#define HWM_KEY_7	        0x0027</a:t>
            </a:r>
          </a:p>
          <a:p>
            <a:r>
              <a:rPr lang="en-US" altLang="ko-KR" sz="900" dirty="0">
                <a:solidFill>
                  <a:schemeClr val="tx1"/>
                </a:solidFill>
              </a:rPr>
              <a:t>#define HWM_KEY_8	        0x0028</a:t>
            </a:r>
          </a:p>
          <a:p>
            <a:r>
              <a:rPr lang="en-US" altLang="ko-KR" sz="900" dirty="0">
                <a:solidFill>
                  <a:schemeClr val="tx1"/>
                </a:solidFill>
              </a:rPr>
              <a:t>#define HWM_KEY_9	        0x0029</a:t>
            </a:r>
          </a:p>
          <a:p>
            <a:r>
              <a:rPr lang="en-US" altLang="ko-KR" sz="900" dirty="0">
                <a:solidFill>
                  <a:srgbClr val="FF0000"/>
                </a:solidFill>
              </a:rPr>
              <a:t>#define HWM_KEY_POUND                  0x002B</a:t>
            </a:r>
            <a:endParaRPr lang="en-US" altLang="ko-KR" sz="900" dirty="0">
              <a:solidFill>
                <a:schemeClr val="tx1"/>
              </a:solidFill>
            </a:endParaRPr>
          </a:p>
          <a:p>
            <a:r>
              <a:rPr lang="en-US" altLang="ko-KR" sz="900" dirty="0">
                <a:solidFill>
                  <a:schemeClr val="tx1"/>
                </a:solidFill>
              </a:rPr>
              <a:t>#define HWM_KEY_COLOR_RED	        0x0031</a:t>
            </a:r>
          </a:p>
          <a:p>
            <a:r>
              <a:rPr lang="en-US" altLang="ko-KR" sz="900" dirty="0">
                <a:solidFill>
                  <a:schemeClr val="tx1"/>
                </a:solidFill>
              </a:rPr>
              <a:t>#define HWM_KEY_COLOR_GREEN	        0x0032</a:t>
            </a:r>
          </a:p>
          <a:p>
            <a:r>
              <a:rPr lang="en-US" altLang="ko-KR" sz="900" dirty="0">
                <a:solidFill>
                  <a:schemeClr val="tx1"/>
                </a:solidFill>
              </a:rPr>
              <a:t>#define HWM_KEY_COLOR_YELLOW       0x0033</a:t>
            </a:r>
          </a:p>
          <a:p>
            <a:r>
              <a:rPr lang="en-US" altLang="ko-KR" sz="900" dirty="0">
                <a:solidFill>
                  <a:schemeClr val="tx1"/>
                </a:solidFill>
              </a:rPr>
              <a:t>#define HWM_KEY_COLOR_BLUE	        0x0034</a:t>
            </a:r>
          </a:p>
        </p:txBody>
      </p:sp>
      <p:sp>
        <p:nvSpPr>
          <p:cNvPr id="25" name="모서리가 둥근 사각형 설명선 24"/>
          <p:cNvSpPr/>
          <p:nvPr/>
        </p:nvSpPr>
        <p:spPr>
          <a:xfrm>
            <a:off x="3500438" y="6572264"/>
            <a:ext cx="3000396" cy="1375128"/>
          </a:xfrm>
          <a:prstGeom prst="wedgeRoundRectCallout">
            <a:avLst>
              <a:gd name="adj1" fmla="val -14948"/>
              <a:gd name="adj2" fmla="val -8560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marL="228600" indent="-228600">
              <a:buAutoNum type="arabicPeriod"/>
            </a:pPr>
            <a:r>
              <a:rPr lang="en-US" altLang="ko-KR" sz="1000" dirty="0"/>
              <a:t>Click the Search button and wait for 1000 </a:t>
            </a:r>
            <a:r>
              <a:rPr lang="en-US" altLang="ko-KR" sz="1000" dirty="0" err="1"/>
              <a:t>ms.</a:t>
            </a:r>
            <a:endParaRPr lang="en-US" altLang="ko-KR" sz="1000" dirty="0"/>
          </a:p>
          <a:p>
            <a:pPr marL="228600" indent="-228600">
              <a:buAutoNum type="arabicPeriod"/>
            </a:pPr>
            <a:r>
              <a:rPr lang="en-US" altLang="ko-KR" sz="1000" dirty="0"/>
              <a:t>Click 0 and wait for 500 </a:t>
            </a:r>
            <a:r>
              <a:rPr lang="en-US" altLang="ko-KR" sz="1000" dirty="0" err="1"/>
              <a:t>ms</a:t>
            </a:r>
            <a:endParaRPr lang="en-US" altLang="ko-KR" sz="1000" dirty="0"/>
          </a:p>
          <a:p>
            <a:pPr marL="228600" indent="-228600">
              <a:buAutoNum type="arabicPeriod"/>
            </a:pPr>
            <a:r>
              <a:rPr lang="en-US" altLang="ko-KR" sz="1000" dirty="0"/>
              <a:t>Click 1 and wait for 500 </a:t>
            </a:r>
            <a:r>
              <a:rPr lang="en-US" altLang="ko-KR" sz="1000" dirty="0" err="1"/>
              <a:t>ms</a:t>
            </a:r>
            <a:endParaRPr lang="en-US" altLang="ko-KR" sz="1000" dirty="0"/>
          </a:p>
          <a:p>
            <a:pPr marL="228600" indent="-228600">
              <a:buAutoNum type="arabicPeriod"/>
            </a:pPr>
            <a:r>
              <a:rPr lang="en-US" altLang="ko-KR" sz="1000" dirty="0"/>
              <a:t>Click 2 and wait for 500 </a:t>
            </a:r>
            <a:r>
              <a:rPr lang="en-US" altLang="ko-KR" sz="1000" dirty="0" err="1"/>
              <a:t>ms</a:t>
            </a:r>
            <a:endParaRPr lang="en-US" altLang="ko-KR" sz="1000" dirty="0"/>
          </a:p>
          <a:p>
            <a:pPr marL="228600" indent="-228600">
              <a:buAutoNum type="arabicPeriod"/>
            </a:pPr>
            <a:r>
              <a:rPr lang="en-US" altLang="ko-KR" sz="1000" dirty="0"/>
              <a:t>Click 3 and wait for 500 </a:t>
            </a:r>
            <a:r>
              <a:rPr lang="en-US" altLang="ko-KR" sz="1000" dirty="0" err="1"/>
              <a:t>ms</a:t>
            </a:r>
            <a:endParaRPr lang="en-US" altLang="ko-KR" sz="1000" dirty="0"/>
          </a:p>
          <a:p>
            <a:pPr marL="228600" indent="-228600">
              <a:buFontTx/>
              <a:buAutoNum type="arabicPeriod"/>
            </a:pPr>
            <a:r>
              <a:rPr lang="en-US" altLang="ko-KR" sz="1000" dirty="0"/>
              <a:t>Click the OK(Enter) button and wait for 500ms</a:t>
            </a:r>
            <a:endParaRPr lang="ko-KR" altLang="en-US" sz="1000"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15</a:t>
            </a:fld>
            <a:endParaRPr lang="ko-KR" altLang="en-US"/>
          </a:p>
        </p:txBody>
      </p:sp>
      <p:sp>
        <p:nvSpPr>
          <p:cNvPr id="26" name="모서리가 둥근 직사각형 25"/>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14480"/>
            <a:ext cx="6143625" cy="62527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STATUS information is STB status information that STB daemon sent to STB ATT program regularly (optional).</a:t>
            </a:r>
            <a:br>
              <a:rPr lang="en-US" altLang="ko-KR" sz="1000" dirty="0"/>
            </a:br>
            <a:r>
              <a:rPr lang="en-US" altLang="ko-KR" sz="1000" dirty="0"/>
              <a:t>It send only during </a:t>
            </a:r>
            <a:r>
              <a:rPr lang="en-US" altLang="ko-KR" sz="1000" dirty="0" err="1"/>
              <a:t>realtime</a:t>
            </a:r>
            <a:r>
              <a:rPr lang="en-US" altLang="ko-KR" sz="1000" dirty="0"/>
              <a:t> and </a:t>
            </a:r>
            <a:r>
              <a:rPr lang="en-US" altLang="ko-KR" sz="1000" dirty="0" err="1"/>
              <a:t>VoD</a:t>
            </a:r>
            <a:r>
              <a:rPr lang="en-US" altLang="ko-KR" sz="1000" dirty="0"/>
              <a:t> aging test</a:t>
            </a:r>
            <a:endParaRPr lang="en-US" altLang="ko-KR" sz="1000" dirty="0">
              <a:solidFill>
                <a:schemeClr val="tx1"/>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3926682287"/>
              </p:ext>
            </p:extLst>
          </p:nvPr>
        </p:nvGraphicFramePr>
        <p:xfrm>
          <a:off x="332655" y="3870014"/>
          <a:ext cx="6120681" cy="1920240"/>
        </p:xfrm>
        <a:graphic>
          <a:graphicData uri="http://schemas.openxmlformats.org/drawingml/2006/table">
            <a:tbl>
              <a:tblPr firstRow="1" bandRow="1">
                <a:tableStyleId>{5C22544A-7EE6-4342-B048-85BDC9FD1C3A}</a:tableStyleId>
              </a:tblPr>
              <a:tblGrid>
                <a:gridCol w="1881899">
                  <a:extLst>
                    <a:ext uri="{9D8B030D-6E8A-4147-A177-3AD203B41FA5}">
                      <a16:colId xmlns:a16="http://schemas.microsoft.com/office/drawing/2014/main" val="20000"/>
                    </a:ext>
                  </a:extLst>
                </a:gridCol>
                <a:gridCol w="1571636">
                  <a:extLst>
                    <a:ext uri="{9D8B030D-6E8A-4147-A177-3AD203B41FA5}">
                      <a16:colId xmlns:a16="http://schemas.microsoft.com/office/drawing/2014/main" val="20001"/>
                    </a:ext>
                  </a:extLst>
                </a:gridCol>
                <a:gridCol w="2667146">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Video Timestamp</a:t>
                      </a:r>
                    </a:p>
                  </a:txBody>
                  <a:tcPr anchor="ctr"/>
                </a:tc>
                <a:tc>
                  <a:txBody>
                    <a:bodyPr/>
                    <a:lstStyle/>
                    <a:p>
                      <a:pPr latinLnBrk="1"/>
                      <a:r>
                        <a:rPr lang="en-US" altLang="ko-KR" sz="1000" dirty="0">
                          <a:solidFill>
                            <a:schemeClr val="tx1"/>
                          </a:solidFill>
                        </a:rPr>
                        <a:t>VIDEO-PTS</a:t>
                      </a:r>
                      <a:endParaRPr lang="ko-KR" altLang="en-US" sz="1000" dirty="0">
                        <a:solidFill>
                          <a:schemeClr val="tx1"/>
                        </a:solidFill>
                      </a:endParaRPr>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23123123</a:t>
                      </a:r>
                    </a:p>
                  </a:txBody>
                  <a:tcPr anchor="ctr"/>
                </a:tc>
                <a:extLst>
                  <a:ext uri="{0D108BD9-81ED-4DB2-BD59-A6C34878D82A}">
                    <a16:rowId xmlns:a16="http://schemas.microsoft.com/office/drawing/2014/main" val="10001"/>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Audio Timestamp</a:t>
                      </a:r>
                      <a:endParaRPr lang="ko-KR" altLang="en-US" sz="1000" dirty="0"/>
                    </a:p>
                  </a:txBody>
                  <a:tcPr anchor="ctr"/>
                </a:tc>
                <a:tc>
                  <a:txBody>
                    <a:bodyPr/>
                    <a:lstStyle/>
                    <a:p>
                      <a:pPr latinLnBrk="1"/>
                      <a:r>
                        <a:rPr lang="en-US" altLang="ko-KR" sz="1000" dirty="0">
                          <a:solidFill>
                            <a:schemeClr val="tx1"/>
                          </a:solidFill>
                        </a:rPr>
                        <a:t>AUDIO-PTS</a:t>
                      </a:r>
                      <a:endParaRPr lang="ko-KR" altLang="en-US" sz="1000" dirty="0">
                        <a:solidFill>
                          <a:schemeClr val="tx1"/>
                        </a:solidFill>
                      </a:endParaRPr>
                    </a:p>
                  </a:txBody>
                  <a:tcPr anchor="ctr"/>
                </a:tc>
                <a:tc>
                  <a:txBody>
                    <a:bodyPr/>
                    <a:lstStyle/>
                    <a:p>
                      <a:pPr latinLnBrk="1"/>
                      <a:r>
                        <a:rPr lang="en-US" altLang="ko-KR" sz="1000" dirty="0"/>
                        <a:t>33124234</a:t>
                      </a:r>
                      <a:endParaRPr lang="ko-KR" altLang="en-US" sz="1000" dirty="0"/>
                    </a:p>
                  </a:txBody>
                  <a:tcPr anchor="ctr"/>
                </a:tc>
                <a:extLst>
                  <a:ext uri="{0D108BD9-81ED-4DB2-BD59-A6C34878D82A}">
                    <a16:rowId xmlns:a16="http://schemas.microsoft.com/office/drawing/2014/main" val="10002"/>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Current</a:t>
                      </a:r>
                      <a:r>
                        <a:rPr lang="en-US" altLang="ko-KR" sz="1000" baseline="0" dirty="0"/>
                        <a:t> Video Type</a:t>
                      </a:r>
                      <a:endParaRPr lang="ko-KR" altLang="en-US" sz="1000" dirty="0"/>
                    </a:p>
                  </a:txBody>
                  <a:tcPr anchor="ctr"/>
                </a:tc>
                <a:tc>
                  <a:txBody>
                    <a:bodyPr/>
                    <a:lstStyle/>
                    <a:p>
                      <a:pPr latinLnBrk="1"/>
                      <a:r>
                        <a:rPr lang="en-US" altLang="ko-KR" sz="1000" dirty="0">
                          <a:solidFill>
                            <a:schemeClr val="tx1"/>
                          </a:solidFill>
                        </a:rPr>
                        <a:t>VIDEO-KIND</a:t>
                      </a:r>
                      <a:endParaRPr lang="ko-KR" altLang="en-US" sz="1000" dirty="0">
                        <a:solidFill>
                          <a:schemeClr val="tx1"/>
                        </a:solidFill>
                      </a:endParaRPr>
                    </a:p>
                  </a:txBody>
                  <a:tcPr anchor="ctr"/>
                </a:tc>
                <a:tc>
                  <a:txBody>
                    <a:bodyPr/>
                    <a:lstStyle/>
                    <a:p>
                      <a:pPr latinLnBrk="1"/>
                      <a:r>
                        <a:rPr lang="en-US" altLang="ko-KR" sz="1000" dirty="0"/>
                        <a:t>0 : None, 1 : </a:t>
                      </a:r>
                      <a:r>
                        <a:rPr lang="en-US" altLang="ko-KR" sz="1000" dirty="0" err="1"/>
                        <a:t>Realtime</a:t>
                      </a:r>
                      <a:r>
                        <a:rPr lang="en-US" altLang="ko-KR" sz="1000" dirty="0"/>
                        <a:t> Broadcast,</a:t>
                      </a:r>
                    </a:p>
                    <a:p>
                      <a:pPr latinLnBrk="1"/>
                      <a:r>
                        <a:rPr lang="en-US" altLang="ko-KR" sz="1000" dirty="0"/>
                        <a:t>2 : </a:t>
                      </a:r>
                      <a:r>
                        <a:rPr lang="en-US" altLang="ko-KR" sz="1000" dirty="0" err="1"/>
                        <a:t>VoD</a:t>
                      </a:r>
                      <a:r>
                        <a:rPr lang="en-US" altLang="ko-KR" sz="1000" dirty="0"/>
                        <a:t>,</a:t>
                      </a:r>
                      <a:r>
                        <a:rPr lang="en-US" altLang="ko-KR" sz="1000" baseline="0" dirty="0"/>
                        <a:t> </a:t>
                      </a:r>
                      <a:r>
                        <a:rPr lang="en-US" altLang="ko-KR" sz="1000" dirty="0"/>
                        <a:t>3 : ADV</a:t>
                      </a:r>
                      <a:endParaRPr lang="ko-KR" altLang="en-US" sz="1000" dirty="0"/>
                    </a:p>
                  </a:txBody>
                  <a:tcPr anchor="ctr"/>
                </a:tc>
                <a:extLst>
                  <a:ext uri="{0D108BD9-81ED-4DB2-BD59-A6C34878D82A}">
                    <a16:rowId xmlns:a16="http://schemas.microsoft.com/office/drawing/2014/main" val="10003"/>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Error code</a:t>
                      </a:r>
                      <a:endParaRPr lang="ko-KR" altLang="en-US" sz="1000" dirty="0"/>
                    </a:p>
                  </a:txBody>
                  <a:tcPr anchor="ctr"/>
                </a:tc>
                <a:tc>
                  <a:txBody>
                    <a:bodyPr/>
                    <a:lstStyle/>
                    <a:p>
                      <a:pPr latinLnBrk="1"/>
                      <a:r>
                        <a:rPr lang="en-US" altLang="ko-KR" sz="1000" dirty="0"/>
                        <a:t>ERROR-CODE</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i="0" kern="1200" dirty="0">
                          <a:solidFill>
                            <a:schemeClr val="dk1"/>
                          </a:solidFill>
                          <a:effectLst/>
                          <a:latin typeface="+mn-lt"/>
                          <a:ea typeface="+mn-ea"/>
                          <a:cs typeface="+mn-cs"/>
                        </a:rPr>
                        <a:t>STB error status checked by STB daemon (requires definition of error type and code)</a:t>
                      </a:r>
                      <a:endParaRPr lang="en-US" altLang="ko-KR" sz="1000" dirty="0"/>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E0000(OK),E0001, E0002…</a:t>
                      </a:r>
                    </a:p>
                  </a:txBody>
                  <a:tcPr anchor="ctr"/>
                </a:tc>
                <a:extLst>
                  <a:ext uri="{0D108BD9-81ED-4DB2-BD59-A6C34878D82A}">
                    <a16:rowId xmlns:a16="http://schemas.microsoft.com/office/drawing/2014/main" val="10004"/>
                  </a:ext>
                </a:extLst>
              </a:tr>
              <a:tr h="0">
                <a:tc>
                  <a:txBody>
                    <a:bodyPr/>
                    <a:lstStyle/>
                    <a:p>
                      <a:pPr latinLnBrk="1"/>
                      <a:r>
                        <a:rPr lang="en-US" altLang="ko-KR" sz="1000" dirty="0"/>
                        <a:t>The</a:t>
                      </a:r>
                      <a:r>
                        <a:rPr lang="en-US" altLang="ko-KR" sz="1000" baseline="0" dirty="0"/>
                        <a:t> others</a:t>
                      </a:r>
                      <a:endParaRPr lang="ko-KR" altLang="en-US" sz="1000" dirty="0"/>
                    </a:p>
                  </a:txBody>
                  <a:tcPr anchor="ctr"/>
                </a:tc>
                <a:tc>
                  <a:txBody>
                    <a:bodyPr/>
                    <a:lstStyle/>
                    <a:p>
                      <a:pPr latinLnBrk="1"/>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It</a:t>
                      </a:r>
                      <a:r>
                        <a:rPr lang="en-US" altLang="ko-KR" sz="1000" baseline="0" dirty="0"/>
                        <a:t> may be added</a:t>
                      </a:r>
                      <a:endParaRPr lang="en-US" altLang="ko-KR" sz="1000" dirty="0"/>
                    </a:p>
                  </a:txBody>
                  <a:tcPr anchor="ctr"/>
                </a:tc>
                <a:extLst>
                  <a:ext uri="{0D108BD9-81ED-4DB2-BD59-A6C34878D82A}">
                    <a16:rowId xmlns:a16="http://schemas.microsoft.com/office/drawing/2014/main" val="10005"/>
                  </a:ext>
                </a:extLst>
              </a:tr>
            </a:tbl>
          </a:graphicData>
        </a:graphic>
      </p:graphicFrame>
      <p:sp>
        <p:nvSpPr>
          <p:cNvPr id="25" name="직사각형 24"/>
          <p:cNvSpPr/>
          <p:nvPr/>
        </p:nvSpPr>
        <p:spPr>
          <a:xfrm>
            <a:off x="1415056" y="6012160"/>
            <a:ext cx="3942770" cy="5736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MSG-KIND:STATUS&lt;CR&gt;&lt;LF&gt;</a:t>
            </a:r>
          </a:p>
          <a:p>
            <a:r>
              <a:rPr lang="en-US" altLang="ko-KR" sz="1200" dirty="0"/>
              <a:t>DATA-LENGTH:231&lt;CR&gt;&lt;LF&gt;</a:t>
            </a:r>
            <a:endParaRPr lang="ko-KR" altLang="en-US" sz="1200" dirty="0"/>
          </a:p>
        </p:txBody>
      </p:sp>
      <p:sp>
        <p:nvSpPr>
          <p:cNvPr id="26" name="직사각형 25"/>
          <p:cNvSpPr/>
          <p:nvPr/>
        </p:nvSpPr>
        <p:spPr>
          <a:xfrm>
            <a:off x="1415056" y="7017828"/>
            <a:ext cx="3942770" cy="92792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VIDEO-PTS:1234123&lt;CR&gt;&lt;LF&gt;</a:t>
            </a:r>
          </a:p>
          <a:p>
            <a:r>
              <a:rPr lang="en-US" altLang="ko-KR" sz="1200" dirty="0"/>
              <a:t>AUDIO-PTS:1234112&lt;CR&gt;&lt;LF&gt;</a:t>
            </a:r>
          </a:p>
          <a:p>
            <a:r>
              <a:rPr lang="en-US" altLang="ko-KR" sz="1200" dirty="0"/>
              <a:t>VIDEO-KIND:2&lt;CR&gt;&lt;LF&gt;</a:t>
            </a:r>
          </a:p>
          <a:p>
            <a:r>
              <a:rPr lang="en-US" altLang="ko-KR" sz="1200" dirty="0"/>
              <a:t>ERROR-CODE:E0000&lt;CR&gt;&lt;LF&gt;</a:t>
            </a:r>
          </a:p>
        </p:txBody>
      </p:sp>
      <p:sp>
        <p:nvSpPr>
          <p:cNvPr id="27" name="직사각형 26"/>
          <p:cNvSpPr/>
          <p:nvPr/>
        </p:nvSpPr>
        <p:spPr>
          <a:xfrm>
            <a:off x="1415056" y="6585780"/>
            <a:ext cx="394277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8" name="직사각형 27"/>
          <p:cNvSpPr/>
          <p:nvPr/>
        </p:nvSpPr>
        <p:spPr>
          <a:xfrm>
            <a:off x="1415056" y="7945749"/>
            <a:ext cx="3942770"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29" name="TextBox 28"/>
          <p:cNvSpPr txBox="1"/>
          <p:nvPr/>
        </p:nvSpPr>
        <p:spPr>
          <a:xfrm>
            <a:off x="1628800" y="8386550"/>
            <a:ext cx="3541354" cy="276999"/>
          </a:xfrm>
          <a:prstGeom prst="rect">
            <a:avLst/>
          </a:prstGeom>
          <a:noFill/>
        </p:spPr>
        <p:txBody>
          <a:bodyPr wrap="none" rtlCol="0">
            <a:spAutoFit/>
          </a:bodyPr>
          <a:lstStyle/>
          <a:p>
            <a:r>
              <a:rPr lang="en-US" altLang="ko-KR" sz="1200" dirty="0"/>
              <a:t>[</a:t>
            </a:r>
            <a:r>
              <a:rPr lang="en-US" altLang="ko-KR" sz="1000" dirty="0"/>
              <a:t>Example for configuration of STATUS Transport Packet</a:t>
            </a:r>
            <a:r>
              <a:rPr lang="en-US" altLang="ko-KR" sz="1200" dirty="0"/>
              <a:t>]</a:t>
            </a:r>
            <a:endParaRPr lang="ko-KR" altLang="en-US" sz="1200" dirty="0"/>
          </a:p>
        </p:txBody>
      </p:sp>
      <p:graphicFrame>
        <p:nvGraphicFramePr>
          <p:cNvPr id="30" name="표 29"/>
          <p:cNvGraphicFramePr>
            <a:graphicFrameLocks noGrp="1"/>
          </p:cNvGraphicFramePr>
          <p:nvPr>
            <p:extLst>
              <p:ext uri="{D42A27DB-BD31-4B8C-83A1-F6EECF244321}">
                <p14:modId xmlns:p14="http://schemas.microsoft.com/office/powerpoint/2010/main" val="4274535421"/>
              </p:ext>
            </p:extLst>
          </p:nvPr>
        </p:nvGraphicFramePr>
        <p:xfrm>
          <a:off x="357166" y="2483768"/>
          <a:ext cx="6072230" cy="115824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nchor="ct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b="0" i="0" kern="1200" dirty="0">
                          <a:solidFill>
                            <a:schemeClr val="dk1"/>
                          </a:solidFill>
                          <a:effectLst/>
                          <a:latin typeface="+mn-lt"/>
                          <a:ea typeface="+mn-ea"/>
                          <a:cs typeface="+mn-cs"/>
                        </a:rPr>
                        <a:t>At the start of </a:t>
                      </a:r>
                      <a:r>
                        <a:rPr lang="en-US" altLang="ko-KR" sz="1000" b="0" i="0" kern="1200" dirty="0" err="1">
                          <a:solidFill>
                            <a:schemeClr val="dk1"/>
                          </a:solidFill>
                          <a:effectLst/>
                          <a:latin typeface="+mn-lt"/>
                          <a:ea typeface="+mn-ea"/>
                          <a:cs typeface="+mn-cs"/>
                        </a:rPr>
                        <a:t>realtime</a:t>
                      </a:r>
                      <a:r>
                        <a:rPr lang="en-US" altLang="ko-KR" sz="1000" b="0" i="0" kern="1200" dirty="0">
                          <a:solidFill>
                            <a:schemeClr val="dk1"/>
                          </a:solidFill>
                          <a:effectLst/>
                          <a:latin typeface="+mn-lt"/>
                          <a:ea typeface="+mn-ea"/>
                          <a:cs typeface="+mn-cs"/>
                        </a:rPr>
                        <a:t> and </a:t>
                      </a:r>
                      <a:r>
                        <a:rPr lang="en-US" altLang="ko-KR" sz="1000" b="0" i="0" kern="1200" dirty="0" err="1">
                          <a:solidFill>
                            <a:schemeClr val="dk1"/>
                          </a:solidFill>
                          <a:effectLst/>
                          <a:latin typeface="+mn-lt"/>
                          <a:ea typeface="+mn-ea"/>
                          <a:cs typeface="+mn-cs"/>
                        </a:rPr>
                        <a:t>VoD</a:t>
                      </a:r>
                      <a:r>
                        <a:rPr lang="en-US" altLang="ko-KR" sz="1000" b="0" i="0" kern="1200" dirty="0">
                          <a:solidFill>
                            <a:schemeClr val="dk1"/>
                          </a:solidFill>
                          <a:effectLst/>
                          <a:latin typeface="+mn-lt"/>
                          <a:ea typeface="+mn-ea"/>
                          <a:cs typeface="+mn-cs"/>
                        </a:rPr>
                        <a:t> Aging test.</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nchor="ctr"/>
                </a:tc>
                <a:tc>
                  <a:txBody>
                    <a:bodyPr/>
                    <a:lstStyle/>
                    <a:p>
                      <a:pPr latinLnBrk="1"/>
                      <a:r>
                        <a:rPr lang="en-US" altLang="ko-KR" sz="1000" b="0" i="0" kern="1200" dirty="0">
                          <a:solidFill>
                            <a:schemeClr val="dk1"/>
                          </a:solidFill>
                          <a:effectLst/>
                          <a:latin typeface="+mn-lt"/>
                          <a:ea typeface="+mn-ea"/>
                          <a:cs typeface="+mn-cs"/>
                        </a:rPr>
                        <a:t>Periodic(using the transmission interval of OPTION): </a:t>
                      </a:r>
                    </a:p>
                    <a:p>
                      <a:pPr latinLnBrk="1"/>
                      <a:r>
                        <a:rPr lang="en-US" altLang="ko-KR" sz="1000" b="0" i="0" kern="1200" dirty="0">
                          <a:solidFill>
                            <a:schemeClr val="dk1"/>
                          </a:solidFill>
                          <a:effectLst/>
                          <a:latin typeface="+mn-lt"/>
                          <a:ea typeface="+mn-ea"/>
                          <a:cs typeface="+mn-cs"/>
                        </a:rPr>
                        <a:t>                                                It will be set to 1 sec.</a:t>
                      </a:r>
                      <a:endParaRPr lang="ko-KR" altLang="en-US" sz="1000" dirty="0"/>
                    </a:p>
                  </a:txBody>
                  <a:tcPr/>
                </a:tc>
                <a:extLst>
                  <a:ext uri="{0D108BD9-81ED-4DB2-BD59-A6C34878D82A}">
                    <a16:rowId xmlns:a16="http://schemas.microsoft.com/office/drawing/2014/main" val="10003"/>
                  </a:ext>
                </a:extLst>
              </a:tr>
            </a:tbl>
          </a:graphicData>
        </a:graphic>
      </p:graphicFrame>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2.4.3 STATUS</a:t>
            </a:r>
            <a:endParaRPr kumimoji="0" lang="ko-KR" altLang="en-US" sz="1200" b="1" dirty="0"/>
          </a:p>
        </p:txBody>
      </p:sp>
      <p:sp>
        <p:nvSpPr>
          <p:cNvPr id="20" name="TextBox 19"/>
          <p:cNvSpPr txBox="1"/>
          <p:nvPr/>
        </p:nvSpPr>
        <p:spPr>
          <a:xfrm>
            <a:off x="692696" y="8676456"/>
            <a:ext cx="5489003" cy="215444"/>
          </a:xfrm>
          <a:prstGeom prst="rect">
            <a:avLst/>
          </a:prstGeom>
          <a:noFill/>
        </p:spPr>
        <p:txBody>
          <a:bodyPr wrap="none" rtlCol="0">
            <a:spAutoFit/>
          </a:bodyPr>
          <a:lstStyle/>
          <a:p>
            <a:r>
              <a:rPr lang="en-US" altLang="ko-KR" sz="800" dirty="0">
                <a:solidFill>
                  <a:srgbClr val="FF0000"/>
                </a:solidFill>
              </a:rPr>
              <a:t>**In case of smart STB, if the Audio PTS is not available, insert and use the Video PTS value into the Audio PTS.</a:t>
            </a:r>
          </a:p>
        </p:txBody>
      </p:sp>
      <p:sp>
        <p:nvSpPr>
          <p:cNvPr id="24" name="슬라이드 번호 개체 틀 2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16</a:t>
            </a:fld>
            <a:endParaRPr lang="ko-KR" altLang="en-US" dirty="0"/>
          </a:p>
        </p:txBody>
      </p:sp>
      <p:grpSp>
        <p:nvGrpSpPr>
          <p:cNvPr id="31" name="그룹 20"/>
          <p:cNvGrpSpPr/>
          <p:nvPr/>
        </p:nvGrpSpPr>
        <p:grpSpPr>
          <a:xfrm>
            <a:off x="3022624" y="35496"/>
            <a:ext cx="3790752" cy="432048"/>
            <a:chOff x="214313" y="714375"/>
            <a:chExt cx="6429375" cy="714375"/>
          </a:xfrm>
        </p:grpSpPr>
        <p:sp>
          <p:nvSpPr>
            <p:cNvPr id="32" name="모서리가 둥근 직사각형 3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3" name="모서리가 둥근 직사각형 3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11" name="모서리가 둥근 직사각형 10"/>
          <p:cNvSpPr/>
          <p:nvPr/>
        </p:nvSpPr>
        <p:spPr>
          <a:xfrm>
            <a:off x="357188" y="1714480"/>
            <a:ext cx="6143625" cy="45839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STB daemon sends information to the STB ATT program about STB device information and whether measurement readiness is enabled.</a:t>
            </a:r>
            <a:endParaRPr lang="en-US" altLang="ko-KR" sz="1000" dirty="0">
              <a:solidFill>
                <a:srgbClr val="002060"/>
              </a:solidFill>
              <a:ea typeface="HY중고딕" pitchFamily="18" charset="-127"/>
            </a:endParaRPr>
          </a:p>
        </p:txBody>
      </p:sp>
      <p:graphicFrame>
        <p:nvGraphicFramePr>
          <p:cNvPr id="12" name="표 11"/>
          <p:cNvGraphicFramePr>
            <a:graphicFrameLocks noGrp="1"/>
          </p:cNvGraphicFramePr>
          <p:nvPr>
            <p:extLst>
              <p:ext uri="{D42A27DB-BD31-4B8C-83A1-F6EECF244321}">
                <p14:modId xmlns:p14="http://schemas.microsoft.com/office/powerpoint/2010/main" val="2678439763"/>
              </p:ext>
            </p:extLst>
          </p:nvPr>
        </p:nvGraphicFramePr>
        <p:xfrm>
          <a:off x="332655" y="3715518"/>
          <a:ext cx="6120681" cy="3878031"/>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327019">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327019">
                <a:tc>
                  <a:txBody>
                    <a:bodyPr/>
                    <a:lstStyle/>
                    <a:p>
                      <a:pPr latinLnBrk="1"/>
                      <a:r>
                        <a:rPr lang="en-US" altLang="ko-KR" sz="1000" dirty="0">
                          <a:latin typeface="+mn-lt"/>
                        </a:rPr>
                        <a:t>S/W</a:t>
                      </a:r>
                      <a:r>
                        <a:rPr lang="en-US" altLang="ko-KR" sz="1000" baseline="0" dirty="0">
                          <a:latin typeface="+mn-lt"/>
                        </a:rPr>
                        <a:t> last update date</a:t>
                      </a:r>
                      <a:endParaRPr lang="ko-KR" altLang="en-US" sz="1000" dirty="0">
                        <a:latin typeface="+mn-lt"/>
                      </a:endParaRPr>
                    </a:p>
                  </a:txBody>
                  <a:tcPr anchor="ctr"/>
                </a:tc>
                <a:tc>
                  <a:txBody>
                    <a:bodyPr/>
                    <a:lstStyle/>
                    <a:p>
                      <a:pPr latinLnBrk="1"/>
                      <a:r>
                        <a:rPr lang="en-US" altLang="ko-KR" sz="1000" dirty="0"/>
                        <a:t>SW-UPDATE-DATE</a:t>
                      </a:r>
                      <a:endParaRPr lang="ko-KR" altLang="en-US" sz="1000" dirty="0"/>
                    </a:p>
                  </a:txBody>
                  <a:tcPr/>
                </a:tc>
                <a:tc>
                  <a:txBody>
                    <a:bodyPr/>
                    <a:lstStyle/>
                    <a:p>
                      <a:pPr latinLnBrk="1"/>
                      <a:r>
                        <a:rPr lang="en-US" altLang="ko-KR" sz="1000" dirty="0"/>
                        <a:t>2012-02-12</a:t>
                      </a:r>
                      <a:endParaRPr lang="ko-KR" altLang="en-US" sz="1000" dirty="0"/>
                    </a:p>
                  </a:txBody>
                  <a:tcPr anchor="ctr"/>
                </a:tc>
                <a:extLst>
                  <a:ext uri="{0D108BD9-81ED-4DB2-BD59-A6C34878D82A}">
                    <a16:rowId xmlns:a16="http://schemas.microsoft.com/office/drawing/2014/main" val="10001"/>
                  </a:ext>
                </a:extLst>
              </a:tr>
              <a:tr h="327019">
                <a:tc>
                  <a:txBody>
                    <a:bodyPr/>
                    <a:lstStyle/>
                    <a:p>
                      <a:pPr latinLnBrk="1"/>
                      <a:r>
                        <a:rPr lang="en-US" altLang="ko-KR" sz="1000" baseline="0" dirty="0">
                          <a:latin typeface="+mn-lt"/>
                        </a:rPr>
                        <a:t>Channel version</a:t>
                      </a:r>
                      <a:endParaRPr lang="ko-KR" altLang="en-US" sz="1000" dirty="0">
                        <a:latin typeface="+mn-lt"/>
                      </a:endParaRPr>
                    </a:p>
                  </a:txBody>
                  <a:tcPr anchor="ctr"/>
                </a:tc>
                <a:tc>
                  <a:txBody>
                    <a:bodyPr/>
                    <a:lstStyle/>
                    <a:p>
                      <a:pPr latinLnBrk="1"/>
                      <a:r>
                        <a:rPr lang="en-US" altLang="ko-KR" sz="1000" dirty="0"/>
                        <a:t>CHANNEL-VER</a:t>
                      </a:r>
                      <a:endParaRPr lang="ko-KR" altLang="en-US" sz="1000" dirty="0"/>
                    </a:p>
                  </a:txBody>
                  <a:tcPr/>
                </a:tc>
                <a:tc>
                  <a:txBody>
                    <a:bodyPr/>
                    <a:lstStyle/>
                    <a:p>
                      <a:pPr latinLnBrk="1"/>
                      <a:r>
                        <a:rPr lang="en-US" altLang="ko-KR" sz="1000" dirty="0"/>
                        <a:t>3.4</a:t>
                      </a:r>
                      <a:endParaRPr lang="ko-KR" altLang="en-US" sz="1000" dirty="0"/>
                    </a:p>
                  </a:txBody>
                  <a:tcPr anchor="ctr"/>
                </a:tc>
                <a:extLst>
                  <a:ext uri="{0D108BD9-81ED-4DB2-BD59-A6C34878D82A}">
                    <a16:rowId xmlns:a16="http://schemas.microsoft.com/office/drawing/2014/main" val="10002"/>
                  </a:ext>
                </a:extLst>
              </a:tr>
              <a:tr h="327019">
                <a:tc>
                  <a:txBody>
                    <a:bodyPr/>
                    <a:lstStyle/>
                    <a:p>
                      <a:pPr latinLnBrk="1"/>
                      <a:r>
                        <a:rPr lang="en-US" altLang="ko-KR" sz="1000" baseline="0" dirty="0">
                          <a:latin typeface="+mn-lt"/>
                        </a:rPr>
                        <a:t>Channel last update date</a:t>
                      </a:r>
                      <a:endParaRPr lang="ko-KR" altLang="en-US" sz="1000" dirty="0">
                        <a:latin typeface="+mn-lt"/>
                      </a:endParaRPr>
                    </a:p>
                  </a:txBody>
                  <a:tcPr anchor="ctr"/>
                </a:tc>
                <a:tc>
                  <a:txBody>
                    <a:bodyPr/>
                    <a:lstStyle/>
                    <a:p>
                      <a:pPr latinLnBrk="1"/>
                      <a:r>
                        <a:rPr lang="en-US" altLang="ko-KR" sz="1000" dirty="0"/>
                        <a:t>CHANNEL-UPDATE-DATE</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2012-01-12</a:t>
                      </a:r>
                    </a:p>
                  </a:txBody>
                  <a:tcPr anchor="ctr"/>
                </a:tc>
                <a:extLst>
                  <a:ext uri="{0D108BD9-81ED-4DB2-BD59-A6C34878D82A}">
                    <a16:rowId xmlns:a16="http://schemas.microsoft.com/office/drawing/2014/main" val="10003"/>
                  </a:ext>
                </a:extLst>
              </a:tr>
              <a:tr h="327019">
                <a:tc>
                  <a:txBody>
                    <a:bodyPr/>
                    <a:lstStyle/>
                    <a:p>
                      <a:pPr latinLnBrk="1"/>
                      <a:r>
                        <a:rPr lang="en-US" altLang="ko-KR" sz="1000" dirty="0">
                          <a:latin typeface="+mn-lt"/>
                        </a:rPr>
                        <a:t>Total/Available capacity(G)</a:t>
                      </a:r>
                      <a:endParaRPr lang="ko-KR" altLang="en-US" sz="1000" dirty="0">
                        <a:latin typeface="+mn-lt"/>
                      </a:endParaRPr>
                    </a:p>
                  </a:txBody>
                  <a:tcPr anchor="ctr"/>
                </a:tc>
                <a:tc>
                  <a:txBody>
                    <a:bodyPr/>
                    <a:lstStyle/>
                    <a:p>
                      <a:pPr latinLnBrk="1"/>
                      <a:r>
                        <a:rPr lang="en-US" altLang="ko-KR" sz="1000" dirty="0"/>
                        <a:t>HDD</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30,21.23(Gigabytes)</a:t>
                      </a:r>
                    </a:p>
                  </a:txBody>
                  <a:tcPr anchor="ctr"/>
                </a:tc>
                <a:extLst>
                  <a:ext uri="{0D108BD9-81ED-4DB2-BD59-A6C34878D82A}">
                    <a16:rowId xmlns:a16="http://schemas.microsoft.com/office/drawing/2014/main" val="10004"/>
                  </a:ext>
                </a:extLst>
              </a:tr>
              <a:tr h="327019">
                <a:tc>
                  <a:txBody>
                    <a:bodyPr/>
                    <a:lstStyle/>
                    <a:p>
                      <a:pPr latinLnBrk="1"/>
                      <a:r>
                        <a:rPr lang="en-US" altLang="ko-KR" sz="1000" b="0" i="0" kern="1200" dirty="0">
                          <a:solidFill>
                            <a:schemeClr val="dk1"/>
                          </a:solidFill>
                          <a:effectLst/>
                          <a:latin typeface="+mn-lt"/>
                          <a:ea typeface="+mn-ea"/>
                          <a:cs typeface="+mn-cs"/>
                        </a:rPr>
                        <a:t>Self-authentication</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revocation status</a:t>
                      </a:r>
                      <a:endParaRPr lang="en-US" altLang="ko-KR" sz="1000" dirty="0">
                        <a:latin typeface="+mn-lt"/>
                      </a:endParaRPr>
                    </a:p>
                  </a:txBody>
                  <a:tcPr anchor="ctr"/>
                </a:tc>
                <a:tc>
                  <a:txBody>
                    <a:bodyPr/>
                    <a:lstStyle/>
                    <a:p>
                      <a:pPr latinLnBrk="1"/>
                      <a:r>
                        <a:rPr lang="en-US" altLang="ko-KR" sz="1000" dirty="0"/>
                        <a:t>SETUP-LOGOUT</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5"/>
                  </a:ext>
                </a:extLst>
              </a:tr>
              <a:tr h="327019">
                <a:tc>
                  <a:txBody>
                    <a:bodyPr/>
                    <a:lstStyle/>
                    <a:p>
                      <a:pPr latinLnBrk="1"/>
                      <a:r>
                        <a:rPr lang="en-US" altLang="ko-KR" sz="1000" dirty="0">
                          <a:latin typeface="+mn-lt"/>
                        </a:rPr>
                        <a:t>Unlock Self-parental</a:t>
                      </a:r>
                      <a:r>
                        <a:rPr lang="en-US" altLang="ko-KR" sz="1000" baseline="0" dirty="0">
                          <a:latin typeface="+mn-lt"/>
                        </a:rPr>
                        <a:t> control</a:t>
                      </a:r>
                    </a:p>
                  </a:txBody>
                  <a:tcPr anchor="ctr"/>
                </a:tc>
                <a:tc>
                  <a:txBody>
                    <a:bodyPr/>
                    <a:lstStyle/>
                    <a:p>
                      <a:pPr latinLnBrk="1"/>
                      <a:r>
                        <a:rPr lang="en-US" altLang="ko-KR" sz="1000" dirty="0"/>
                        <a:t>SETUP-CHILDREN-LIMIT</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6"/>
                  </a:ext>
                </a:extLst>
              </a:tr>
              <a:tr h="538620">
                <a:tc>
                  <a:txBody>
                    <a:bodyPr/>
                    <a:lstStyle/>
                    <a:p>
                      <a:pPr latinLnBrk="1"/>
                      <a:r>
                        <a:rPr lang="en-US" altLang="ko-KR" sz="1000" dirty="0">
                          <a:latin typeface="+mn-lt"/>
                        </a:rPr>
                        <a:t>Set Self-auto upgrade prohibit</a:t>
                      </a:r>
                    </a:p>
                  </a:txBody>
                  <a:tcPr anchor="ctr"/>
                </a:tc>
                <a:tc>
                  <a:txBody>
                    <a:bodyPr/>
                    <a:lstStyle/>
                    <a:p>
                      <a:pPr latinLnBrk="1"/>
                      <a:r>
                        <a:rPr lang="en-US" altLang="ko-KR" sz="1000" dirty="0"/>
                        <a:t>SETUP-AUTOUPGRADE-PROHIBITION</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7"/>
                  </a:ext>
                </a:extLst>
              </a:tr>
              <a:tr h="327019">
                <a:tc>
                  <a:txBody>
                    <a:bodyPr/>
                    <a:lstStyle/>
                    <a:p>
                      <a:pPr latinLnBrk="1"/>
                      <a:r>
                        <a:rPr lang="en-US" altLang="ko-KR" sz="1000" dirty="0">
                          <a:latin typeface="+mn-lt"/>
                        </a:rPr>
                        <a:t>Set Self-Dynamic IP</a:t>
                      </a:r>
                      <a:endParaRPr lang="ko-KR" altLang="en-US" sz="1000" dirty="0">
                        <a:latin typeface="+mn-lt"/>
                      </a:endParaRPr>
                    </a:p>
                  </a:txBody>
                  <a:tcPr anchor="ctr"/>
                </a:tc>
                <a:tc>
                  <a:txBody>
                    <a:bodyPr/>
                    <a:lstStyle/>
                    <a:p>
                      <a:pPr latinLnBrk="1"/>
                      <a:r>
                        <a:rPr lang="en-US" altLang="ko-KR" sz="1000" dirty="0"/>
                        <a:t>SETUP-DHCP</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8"/>
                  </a:ext>
                </a:extLst>
              </a:tr>
              <a:tr h="327019">
                <a:tc>
                  <a:txBody>
                    <a:bodyPr/>
                    <a:lstStyle/>
                    <a:p>
                      <a:pPr latinLnBrk="1"/>
                      <a:r>
                        <a:rPr lang="en-US" altLang="ko-KR" sz="1000" dirty="0"/>
                        <a:t>Is SDCARD inserted ?</a:t>
                      </a:r>
                      <a:endParaRPr lang="ko-KR" altLang="en-US" sz="1000" dirty="0"/>
                    </a:p>
                  </a:txBody>
                  <a:tcPr anchor="ctr"/>
                </a:tc>
                <a:tc>
                  <a:txBody>
                    <a:bodyPr/>
                    <a:lstStyle/>
                    <a:p>
                      <a:pPr latinLnBrk="1"/>
                      <a:r>
                        <a:rPr lang="en-US" altLang="ko-KR" sz="1000" dirty="0"/>
                        <a:t>SDCARD</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09"/>
                  </a:ext>
                </a:extLst>
              </a:tr>
              <a:tr h="327019">
                <a:tc>
                  <a:txBody>
                    <a:bodyPr/>
                    <a:lstStyle/>
                    <a:p>
                      <a:pPr latinLnBrk="1"/>
                      <a:r>
                        <a:rPr lang="en-US" altLang="ko-KR" sz="1000" dirty="0"/>
                        <a:t>Is USB inserted ?</a:t>
                      </a:r>
                      <a:endParaRPr lang="ko-KR" altLang="en-US" sz="1000" dirty="0"/>
                    </a:p>
                  </a:txBody>
                  <a:tcPr anchor="ctr"/>
                </a:tc>
                <a:tc>
                  <a:txBody>
                    <a:bodyPr/>
                    <a:lstStyle/>
                    <a:p>
                      <a:pPr latinLnBrk="1"/>
                      <a:r>
                        <a:rPr lang="en-US" altLang="ko-KR" sz="1000" dirty="0"/>
                        <a:t>USB</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 or FALSE</a:t>
                      </a:r>
                    </a:p>
                  </a:txBody>
                  <a:tcPr anchor="ctr"/>
                </a:tc>
                <a:extLst>
                  <a:ext uri="{0D108BD9-81ED-4DB2-BD59-A6C34878D82A}">
                    <a16:rowId xmlns:a16="http://schemas.microsoft.com/office/drawing/2014/main" val="10010"/>
                  </a:ext>
                </a:extLst>
              </a:tr>
            </a:tbl>
          </a:graphicData>
        </a:graphic>
      </p:graphicFrame>
      <p:graphicFrame>
        <p:nvGraphicFramePr>
          <p:cNvPr id="18" name="표 17"/>
          <p:cNvGraphicFramePr>
            <a:graphicFrameLocks noGrp="1"/>
          </p:cNvGraphicFramePr>
          <p:nvPr>
            <p:extLst>
              <p:ext uri="{D42A27DB-BD31-4B8C-83A1-F6EECF244321}">
                <p14:modId xmlns:p14="http://schemas.microsoft.com/office/powerpoint/2010/main" val="610241545"/>
              </p:ext>
            </p:extLst>
          </p:nvPr>
        </p:nvGraphicFramePr>
        <p:xfrm>
          <a:off x="357166" y="2411760"/>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STB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dirty="0"/>
                        <a:t>Once after TCP connection between STB ATT program</a:t>
                      </a:r>
                      <a:r>
                        <a:rPr lang="en-US" altLang="ko-KR" sz="1000" baseline="0" dirty="0"/>
                        <a:t> and STB </a:t>
                      </a:r>
                      <a:r>
                        <a:rPr lang="en-US" altLang="ko-KR" sz="1000" baseline="0" dirty="0" err="1"/>
                        <a:t>deamon</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Once</a:t>
                      </a:r>
                      <a:endParaRPr lang="ko-KR" altLang="en-US" sz="1000" dirty="0"/>
                    </a:p>
                  </a:txBody>
                  <a:tcPr/>
                </a:tc>
                <a:extLst>
                  <a:ext uri="{0D108BD9-81ED-4DB2-BD59-A6C34878D82A}">
                    <a16:rowId xmlns:a16="http://schemas.microsoft.com/office/drawing/2014/main" val="10003"/>
                  </a:ext>
                </a:extLst>
              </a:tr>
            </a:tbl>
          </a:graphicData>
        </a:graphic>
      </p:graphicFrame>
      <p:sp>
        <p:nvSpPr>
          <p:cNvPr id="19" name="모서리가 둥근 직사각형 18"/>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2.4.3 INFO 1/2</a:t>
            </a:r>
            <a:endParaRPr kumimoji="0" lang="ko-KR" altLang="en-US" sz="1200" b="1" dirty="0"/>
          </a:p>
        </p:txBody>
      </p:sp>
      <p:sp>
        <p:nvSpPr>
          <p:cNvPr id="14" name="슬라이드 번호 개체 틀 1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17</a:t>
            </a:fld>
            <a:endParaRPr lang="ko-KR" altLang="en-US"/>
          </a:p>
        </p:txBody>
      </p:sp>
      <p:grpSp>
        <p:nvGrpSpPr>
          <p:cNvPr id="15" name="그룹 20"/>
          <p:cNvGrpSpPr/>
          <p:nvPr/>
        </p:nvGrpSpPr>
        <p:grpSpPr>
          <a:xfrm>
            <a:off x="3022624" y="35496"/>
            <a:ext cx="3790752" cy="432048"/>
            <a:chOff x="214313" y="714375"/>
            <a:chExt cx="6429375" cy="714375"/>
          </a:xfrm>
        </p:grpSpPr>
        <p:sp>
          <p:nvSpPr>
            <p:cNvPr id="16" name="모서리가 둥근 직사각형 15"/>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7" name="모서리가 둥근 직사각형 16"/>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0" name="모서리가 둥근 직사각형 19"/>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8" name="직사각형 7"/>
          <p:cNvSpPr/>
          <p:nvPr/>
        </p:nvSpPr>
        <p:spPr>
          <a:xfrm>
            <a:off x="1412776" y="1887621"/>
            <a:ext cx="4104456" cy="5556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MSG-KIND:INFO&lt;CR&gt;&lt;LF&gt;</a:t>
            </a:r>
          </a:p>
          <a:p>
            <a:r>
              <a:rPr lang="en-US" altLang="ko-KR" sz="1200" dirty="0"/>
              <a:t>DATA-LENGTH:156&lt;CR&gt;&lt;LF&gt;</a:t>
            </a:r>
            <a:endParaRPr lang="ko-KR" altLang="en-US" sz="1200" dirty="0"/>
          </a:p>
        </p:txBody>
      </p:sp>
      <p:sp>
        <p:nvSpPr>
          <p:cNvPr id="9" name="직사각형 8"/>
          <p:cNvSpPr/>
          <p:nvPr/>
        </p:nvSpPr>
        <p:spPr>
          <a:xfrm>
            <a:off x="1412776" y="2875360"/>
            <a:ext cx="4104456" cy="25607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STB-MODEL:TD910H&lt;CR&gt;&lt;LF&gt;</a:t>
            </a:r>
          </a:p>
          <a:p>
            <a:r>
              <a:rPr lang="en-US" altLang="ko-KR" sz="1200" dirty="0"/>
              <a:t>SW-VER:2.4&lt;CR&gt;&lt;LF&gt;</a:t>
            </a:r>
          </a:p>
          <a:p>
            <a:r>
              <a:rPr lang="en-US" altLang="ko-KR" sz="1200" dirty="0"/>
              <a:t>SW-UPDATE-DATE:2012-02-12&lt;CR&gt;&lt;LF&gt;</a:t>
            </a:r>
          </a:p>
          <a:p>
            <a:r>
              <a:rPr lang="en-US" altLang="ko-KR" sz="1200" dirty="0"/>
              <a:t>CHANNEL-VER:3.4&lt;CR&gt;&lt;LF&gt;</a:t>
            </a:r>
          </a:p>
          <a:p>
            <a:r>
              <a:rPr lang="en-US" altLang="ko-KR" sz="1200" dirty="0"/>
              <a:t>CHANNEL-UPDATE-DATE:2012-01-12&lt;CR&gt;&lt;LF&gt;</a:t>
            </a:r>
          </a:p>
          <a:p>
            <a:r>
              <a:rPr lang="en-US" altLang="ko-KR" sz="1200" dirty="0"/>
              <a:t>HDD:30,21.23&lt;CR&gt;&lt;LF&gt;</a:t>
            </a:r>
          </a:p>
          <a:p>
            <a:r>
              <a:rPr lang="en-US" altLang="ko-KR" sz="1200" dirty="0"/>
              <a:t>SETUP-LOGOUT:TRUE&lt;CR&gt;&lt;LF&gt;</a:t>
            </a:r>
          </a:p>
          <a:p>
            <a:r>
              <a:rPr lang="en-US" altLang="ko-KR" sz="1200" dirty="0"/>
              <a:t>SETUP-CHILDREN-LIMIT:FALSE&lt;CR&gt;&lt;LF&gt;</a:t>
            </a:r>
          </a:p>
          <a:p>
            <a:r>
              <a:rPr lang="en-US" altLang="ko-KR" sz="1200" dirty="0"/>
              <a:t>SETUP-AUTOUPGRADE-PROHIBITION:TRUE&lt;CR&gt;&lt;LF&gt;</a:t>
            </a:r>
          </a:p>
          <a:p>
            <a:r>
              <a:rPr lang="en-US" altLang="ko-KR" sz="1200" dirty="0"/>
              <a:t>SETUP-DHCP:TRUE&lt;CR&gt;&lt;LF&gt;</a:t>
            </a:r>
          </a:p>
          <a:p>
            <a:r>
              <a:rPr lang="en-US" altLang="ko-KR" sz="1200" dirty="0"/>
              <a:t>SDCARD:TRUE&lt;CR&gt;&lt;LF&gt;</a:t>
            </a:r>
          </a:p>
          <a:p>
            <a:r>
              <a:rPr lang="en-US" altLang="ko-KR" sz="1200" dirty="0"/>
              <a:t>USB:TRUE&lt;CR&gt;&lt;LF&gt;</a:t>
            </a:r>
          </a:p>
        </p:txBody>
      </p:sp>
      <p:sp>
        <p:nvSpPr>
          <p:cNvPr id="10" name="직사각형 9"/>
          <p:cNvSpPr/>
          <p:nvPr/>
        </p:nvSpPr>
        <p:spPr>
          <a:xfrm>
            <a:off x="1412776" y="2443313"/>
            <a:ext cx="41044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412776" y="5438376"/>
            <a:ext cx="4104456"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510044" y="5879177"/>
            <a:ext cx="3935180" cy="276999"/>
          </a:xfrm>
          <a:prstGeom prst="rect">
            <a:avLst/>
          </a:prstGeom>
          <a:noFill/>
        </p:spPr>
        <p:txBody>
          <a:bodyPr wrap="none" rtlCol="0">
            <a:spAutoFit/>
          </a:bodyPr>
          <a:lstStyle/>
          <a:p>
            <a:r>
              <a:rPr lang="en-US" altLang="ko-KR" sz="1200" dirty="0"/>
              <a:t>[Example for configuration of INFO transport packet]</a:t>
            </a:r>
            <a:endParaRPr lang="ko-KR" altLang="en-US" sz="1200" dirty="0"/>
          </a:p>
        </p:txBody>
      </p:sp>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2.4.3 INFO 2/2</a:t>
            </a:r>
            <a:endParaRPr kumimoji="0" lang="ko-KR" altLang="en-US" sz="1200" b="1" dirty="0"/>
          </a:p>
        </p:txBody>
      </p:sp>
      <p:sp>
        <p:nvSpPr>
          <p:cNvPr id="19" name="슬라이드 번호 개체 틀 1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18</a:t>
            </a:fld>
            <a:endParaRPr lang="ko-KR" altLang="en-US"/>
          </a:p>
        </p:txBody>
      </p:sp>
      <p:grpSp>
        <p:nvGrpSpPr>
          <p:cNvPr id="20" name="그룹 20"/>
          <p:cNvGrpSpPr/>
          <p:nvPr/>
        </p:nvGrpSpPr>
        <p:grpSpPr>
          <a:xfrm>
            <a:off x="3022624" y="35496"/>
            <a:ext cx="3790752" cy="432048"/>
            <a:chOff x="214313" y="714375"/>
            <a:chExt cx="6429375" cy="714375"/>
          </a:xfrm>
        </p:grpSpPr>
        <p:sp>
          <p:nvSpPr>
            <p:cNvPr id="21" name="모서리가 둥근 직사각형 2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2" name="모서리가 둥근 직사각형 2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3" name="모서리가 둥근 직사각형 22"/>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5593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STB daemon sends an authentication complete message to the STB ATT program.</a:t>
            </a:r>
            <a:r>
              <a:rPr lang="ko-KR" altLang="en-US" sz="1000" dirty="0">
                <a:solidFill>
                  <a:srgbClr val="002060"/>
                </a:solidFill>
                <a:ea typeface="HY중고딕" pitchFamily="18" charset="-127"/>
              </a:rPr>
              <a:t> </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45336908"/>
              </p:ext>
            </p:extLst>
          </p:nvPr>
        </p:nvGraphicFramePr>
        <p:xfrm>
          <a:off x="332655" y="3499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Authentication</a:t>
                      </a:r>
                      <a:r>
                        <a:rPr lang="en-US" altLang="ko-KR" sz="1100" baseline="0" dirty="0">
                          <a:latin typeface="+mn-lt"/>
                        </a:rPr>
                        <a:t> success ?</a:t>
                      </a:r>
                      <a:endParaRPr lang="ko-KR" altLang="en-US" sz="1100" dirty="0">
                        <a:latin typeface="+mn-lt"/>
                      </a:endParaRPr>
                    </a:p>
                  </a:txBody>
                  <a:tcPr anchor="ctr"/>
                </a:tc>
                <a:tc>
                  <a:txBody>
                    <a:bodyPr/>
                    <a:lstStyle/>
                    <a:p>
                      <a:pPr latinLnBrk="1"/>
                      <a:r>
                        <a:rPr lang="en-US" altLang="ko-KR" sz="1100" dirty="0"/>
                        <a:t>RESULT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TRUE</a:t>
                      </a:r>
                      <a:r>
                        <a:rPr lang="en-US" altLang="ko-KR" sz="1100" baseline="0" dirty="0"/>
                        <a:t> or FALSE</a:t>
                      </a:r>
                      <a:endParaRPr lang="en-US" altLang="ko-KR" sz="1100" dirty="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MSG-KIND:LOGIN&lt;CR&gt;&lt;LF&gt;</a:t>
            </a:r>
          </a:p>
          <a:p>
            <a:r>
              <a:rPr lang="en-US" altLang="ko-KR" sz="1200" dirty="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793771" y="6295265"/>
            <a:ext cx="3363421" cy="246221"/>
          </a:xfrm>
          <a:prstGeom prst="rect">
            <a:avLst/>
          </a:prstGeom>
          <a:noFill/>
        </p:spPr>
        <p:txBody>
          <a:bodyPr wrap="none" rtlCol="0">
            <a:spAutoFit/>
          </a:bodyPr>
          <a:lstStyle/>
          <a:p>
            <a:r>
              <a:rPr lang="en-US" altLang="ko-KR" sz="1000" dirty="0"/>
              <a:t>[Example for configuration of LOGIN transport packet]</a:t>
            </a:r>
            <a:endParaRPr lang="ko-KR" altLang="en-US" sz="1000" dirty="0"/>
          </a:p>
        </p:txBody>
      </p:sp>
      <p:graphicFrame>
        <p:nvGraphicFramePr>
          <p:cNvPr id="13" name="표 12"/>
          <p:cNvGraphicFramePr>
            <a:graphicFrameLocks noGrp="1"/>
          </p:cNvGraphicFramePr>
          <p:nvPr>
            <p:extLst>
              <p:ext uri="{D42A27DB-BD31-4B8C-83A1-F6EECF244321}">
                <p14:modId xmlns:p14="http://schemas.microsoft.com/office/powerpoint/2010/main" val="492054095"/>
              </p:ext>
            </p:extLst>
          </p:nvPr>
        </p:nvGraphicFramePr>
        <p:xfrm>
          <a:off x="357166" y="2195736"/>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Once after authentication</a:t>
                      </a:r>
                      <a:r>
                        <a:rPr lang="en-US" altLang="ko-KR" sz="1100" baseline="0" dirty="0"/>
                        <a:t> complete</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2.4.4 LOGIN</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19</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254371"/>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STB daemon sends authentication revoke message to the STB ATT program.</a:t>
            </a:r>
            <a:r>
              <a:rPr lang="ko-KR" altLang="en-US" sz="1000" dirty="0">
                <a:solidFill>
                  <a:srgbClr val="002060"/>
                </a:solidFill>
                <a:ea typeface="HY중고딕" pitchFamily="18" charset="-127"/>
              </a:rPr>
              <a:t> </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808163266"/>
              </p:ext>
            </p:extLst>
          </p:nvPr>
        </p:nvGraphicFramePr>
        <p:xfrm>
          <a:off x="332655" y="3364240"/>
          <a:ext cx="6120681" cy="48768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latin typeface="+mn-lt"/>
                        </a:rPr>
                        <a:t>Authentication</a:t>
                      </a:r>
                      <a:r>
                        <a:rPr lang="en-US" altLang="ko-KR" sz="1000" baseline="0" dirty="0">
                          <a:latin typeface="+mn-lt"/>
                        </a:rPr>
                        <a:t> revoke success ?</a:t>
                      </a:r>
                      <a:endParaRPr lang="ko-KR" altLang="en-US" sz="1000" dirty="0">
                        <a:latin typeface="+mn-lt"/>
                      </a:endParaRPr>
                    </a:p>
                  </a:txBody>
                  <a:tcPr anchor="ctr"/>
                </a:tc>
                <a:tc>
                  <a:txBody>
                    <a:bodyPr/>
                    <a:lstStyle/>
                    <a:p>
                      <a:pPr latinLnBrk="1"/>
                      <a:r>
                        <a:rPr lang="en-US" altLang="ko-KR" sz="1000" dirty="0"/>
                        <a:t>RESULT</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t>TRUE</a:t>
                      </a:r>
                      <a:r>
                        <a:rPr lang="en-US" altLang="ko-KR" sz="1000" baseline="0" dirty="0"/>
                        <a:t> or FALSE</a:t>
                      </a:r>
                      <a:endParaRPr lang="en-US" altLang="ko-KR" sz="1000" dirty="0"/>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211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MSG-KIND:LOGOUT&lt;CR&gt;&lt;LF&gt;</a:t>
            </a:r>
          </a:p>
          <a:p>
            <a:r>
              <a:rPr lang="en-US" altLang="ko-KR" sz="1200" dirty="0"/>
              <a:t>DATA-LENGTH:13&lt;CR&gt;&lt;LF&gt;</a:t>
            </a:r>
            <a:endParaRPr lang="ko-KR" altLang="en-US" sz="1200" dirty="0"/>
          </a:p>
        </p:txBody>
      </p:sp>
      <p:sp>
        <p:nvSpPr>
          <p:cNvPr id="9" name="직사각형 8"/>
          <p:cNvSpPr/>
          <p:nvPr/>
        </p:nvSpPr>
        <p:spPr>
          <a:xfrm>
            <a:off x="1556472" y="5363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RESULT:TRUE&lt;CR&gt;&lt;LF&gt;</a:t>
            </a:r>
          </a:p>
        </p:txBody>
      </p:sp>
      <p:sp>
        <p:nvSpPr>
          <p:cNvPr id="10" name="직사각형 9"/>
          <p:cNvSpPr/>
          <p:nvPr/>
        </p:nvSpPr>
        <p:spPr>
          <a:xfrm>
            <a:off x="1556472" y="4931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5854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12" name="TextBox 11"/>
          <p:cNvSpPr txBox="1"/>
          <p:nvPr/>
        </p:nvSpPr>
        <p:spPr>
          <a:xfrm>
            <a:off x="1700808" y="6295265"/>
            <a:ext cx="3488455" cy="246221"/>
          </a:xfrm>
          <a:prstGeom prst="rect">
            <a:avLst/>
          </a:prstGeom>
          <a:noFill/>
        </p:spPr>
        <p:txBody>
          <a:bodyPr wrap="none" rtlCol="0">
            <a:spAutoFit/>
          </a:bodyPr>
          <a:lstStyle/>
          <a:p>
            <a:r>
              <a:rPr lang="en-US" altLang="ko-KR" sz="1000" dirty="0"/>
              <a:t>[Example for configuration of LOGOUT transport packet]</a:t>
            </a:r>
            <a:endParaRPr lang="ko-KR" altLang="en-US" sz="1000" dirty="0"/>
          </a:p>
        </p:txBody>
      </p:sp>
      <p:graphicFrame>
        <p:nvGraphicFramePr>
          <p:cNvPr id="13" name="표 12"/>
          <p:cNvGraphicFramePr>
            <a:graphicFrameLocks noGrp="1"/>
          </p:cNvGraphicFramePr>
          <p:nvPr>
            <p:extLst>
              <p:ext uri="{D42A27DB-BD31-4B8C-83A1-F6EECF244321}">
                <p14:modId xmlns:p14="http://schemas.microsoft.com/office/powerpoint/2010/main" val="2684929288"/>
              </p:ext>
            </p:extLst>
          </p:nvPr>
        </p:nvGraphicFramePr>
        <p:xfrm>
          <a:off x="357166" y="2195736"/>
          <a:ext cx="6072230" cy="9753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STB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dirty="0"/>
                        <a:t>Once after</a:t>
                      </a:r>
                      <a:r>
                        <a:rPr lang="en-US" altLang="ko-KR" sz="1000" baseline="0" dirty="0"/>
                        <a:t> authentication revoke complete</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Once</a:t>
                      </a:r>
                      <a:endParaRPr lang="ko-KR" altLang="en-US" sz="10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2.4.5 LOGOUT</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20</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3724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If a reboot is required, the STB daemon informs the STB ATT program which step of reboot is in.</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833143834"/>
              </p:ext>
            </p:extLst>
          </p:nvPr>
        </p:nvGraphicFramePr>
        <p:xfrm>
          <a:off x="332655" y="3875492"/>
          <a:ext cx="6120681" cy="5029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Reboot</a:t>
                      </a:r>
                      <a:r>
                        <a:rPr lang="en-US" altLang="ko-KR" sz="1100" baseline="0" dirty="0">
                          <a:latin typeface="+mn-lt"/>
                        </a:rPr>
                        <a:t> step</a:t>
                      </a:r>
                      <a:endParaRPr lang="ko-KR" altLang="en-US" sz="1100" dirty="0">
                        <a:latin typeface="+mn-lt"/>
                      </a:endParaRPr>
                    </a:p>
                  </a:txBody>
                  <a:tcPr anchor="ctr"/>
                </a:tc>
                <a:tc>
                  <a:txBody>
                    <a:bodyPr/>
                    <a:lstStyle/>
                    <a:p>
                      <a:pPr latinLnBrk="1"/>
                      <a:r>
                        <a:rPr lang="en-US" altLang="ko-KR" sz="1100" dirty="0"/>
                        <a:t>REBOOT-STEP</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t>2 or 3</a:t>
                      </a: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587390"/>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MSG-KIND:REBOOT&lt;CR&gt;&lt;LF&gt;</a:t>
            </a:r>
          </a:p>
          <a:p>
            <a:r>
              <a:rPr lang="en-US" altLang="ko-KR" sz="1200" dirty="0"/>
              <a:t>DATA-LENGTH:15&lt;CR&gt;&lt;LF&gt;</a:t>
            </a:r>
            <a:endParaRPr lang="ko-KR" altLang="en-US" sz="1200" dirty="0"/>
          </a:p>
        </p:txBody>
      </p:sp>
      <p:sp>
        <p:nvSpPr>
          <p:cNvPr id="9" name="직사각형 8"/>
          <p:cNvSpPr/>
          <p:nvPr/>
        </p:nvSpPr>
        <p:spPr>
          <a:xfrm>
            <a:off x="1556792" y="5739517"/>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REBOOT-STEP:2&lt;CR&gt;&lt;LF&gt;</a:t>
            </a:r>
          </a:p>
        </p:txBody>
      </p:sp>
      <p:sp>
        <p:nvSpPr>
          <p:cNvPr id="10" name="직사각형 9"/>
          <p:cNvSpPr/>
          <p:nvPr/>
        </p:nvSpPr>
        <p:spPr>
          <a:xfrm>
            <a:off x="1556472" y="5307470"/>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623046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3197067049"/>
              </p:ext>
            </p:extLst>
          </p:nvPr>
        </p:nvGraphicFramePr>
        <p:xfrm>
          <a:off x="357166" y="2195736"/>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Once before reboot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Totally</a:t>
                      </a:r>
                      <a:r>
                        <a:rPr lang="en-US" altLang="ko-KR" sz="1100" baseline="0" dirty="0"/>
                        <a:t> twice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2945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2.4.6 REBOOT</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21</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모서리가 둥근 직사각형 2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
        <p:nvSpPr>
          <p:cNvPr id="25" name="TextBox 24"/>
          <p:cNvSpPr txBox="1"/>
          <p:nvPr/>
        </p:nvSpPr>
        <p:spPr>
          <a:xfrm>
            <a:off x="1700808" y="6702043"/>
            <a:ext cx="3467616" cy="246221"/>
          </a:xfrm>
          <a:prstGeom prst="rect">
            <a:avLst/>
          </a:prstGeom>
          <a:noFill/>
        </p:spPr>
        <p:txBody>
          <a:bodyPr wrap="none" rtlCol="0">
            <a:spAutoFit/>
          </a:bodyPr>
          <a:lstStyle/>
          <a:p>
            <a:r>
              <a:rPr lang="en-US" altLang="ko-KR" sz="1000" dirty="0"/>
              <a:t>[Example for configuration of REBOOT transport packet]</a:t>
            </a:r>
            <a:endParaRPr lang="ko-KR" alt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2" name="그룹 14"/>
          <p:cNvGrpSpPr/>
          <p:nvPr/>
        </p:nvGrpSpPr>
        <p:grpSpPr>
          <a:xfrm>
            <a:off x="0" y="0"/>
            <a:ext cx="6858000" cy="512763"/>
            <a:chOff x="0" y="0"/>
            <a:chExt cx="6858000" cy="512763"/>
          </a:xfrm>
        </p:grpSpPr>
        <p:sp>
          <p:nvSpPr>
            <p:cNvPr id="16" name="직사각형 15"/>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17"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24" name="모서리가 둥근 직사각형 23"/>
          <p:cNvSpPr/>
          <p:nvPr/>
        </p:nvSpPr>
        <p:spPr>
          <a:xfrm>
            <a:off x="357188" y="1813980"/>
            <a:ext cx="6143625" cy="523411"/>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STB daemon captures video periodically after authentication and delivers captured image using STB ATT program.</a:t>
            </a:r>
            <a:endParaRPr lang="en-US" altLang="ko-KR" sz="1000" dirty="0">
              <a:solidFill>
                <a:srgbClr val="002060"/>
              </a:solidFill>
              <a:ea typeface="HY중고딕" pitchFamily="18" charset="-127"/>
            </a:endParaRPr>
          </a:p>
        </p:txBody>
      </p:sp>
      <p:graphicFrame>
        <p:nvGraphicFramePr>
          <p:cNvPr id="25" name="표 24"/>
          <p:cNvGraphicFramePr>
            <a:graphicFrameLocks noGrp="1"/>
          </p:cNvGraphicFramePr>
          <p:nvPr>
            <p:extLst>
              <p:ext uri="{D42A27DB-BD31-4B8C-83A1-F6EECF244321}">
                <p14:modId xmlns:p14="http://schemas.microsoft.com/office/powerpoint/2010/main" val="265991333"/>
              </p:ext>
            </p:extLst>
          </p:nvPr>
        </p:nvGraphicFramePr>
        <p:xfrm>
          <a:off x="332655" y="4196716"/>
          <a:ext cx="6120681" cy="48768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latin typeface="+mn-lt"/>
                        </a:rPr>
                        <a:t>Captured Image</a:t>
                      </a:r>
                      <a:endParaRPr lang="ko-KR" altLang="en-US" sz="1000" dirty="0">
                        <a:latin typeface="+mn-lt"/>
                      </a:endParaRPr>
                    </a:p>
                  </a:txBody>
                  <a:tcPr anchor="ctr"/>
                </a:tc>
                <a:tc>
                  <a:txBody>
                    <a:bodyPr/>
                    <a:lstStyle/>
                    <a:p>
                      <a:pPr latinLnBrk="1"/>
                      <a:r>
                        <a:rPr lang="en-US" altLang="ko-KR" sz="1000" dirty="0"/>
                        <a:t>N/A</a:t>
                      </a:r>
                      <a:endParaRPr lang="ko-KR" altLang="en-US" sz="10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000" dirty="0"/>
                    </a:p>
                  </a:txBody>
                  <a:tcPr anchor="ctr"/>
                </a:tc>
                <a:extLst>
                  <a:ext uri="{0D108BD9-81ED-4DB2-BD59-A6C34878D82A}">
                    <a16:rowId xmlns:a16="http://schemas.microsoft.com/office/drawing/2014/main" val="10001"/>
                  </a:ext>
                </a:extLst>
              </a:tr>
            </a:tbl>
          </a:graphicData>
        </a:graphic>
      </p:graphicFrame>
      <p:graphicFrame>
        <p:nvGraphicFramePr>
          <p:cNvPr id="26" name="표 25"/>
          <p:cNvGraphicFramePr>
            <a:graphicFrameLocks noGrp="1"/>
          </p:cNvGraphicFramePr>
          <p:nvPr>
            <p:extLst>
              <p:ext uri="{D42A27DB-BD31-4B8C-83A1-F6EECF244321}">
                <p14:modId xmlns:p14="http://schemas.microsoft.com/office/powerpoint/2010/main" val="992927995"/>
              </p:ext>
            </p:extLst>
          </p:nvPr>
        </p:nvGraphicFramePr>
        <p:xfrm>
          <a:off x="357166" y="2804144"/>
          <a:ext cx="6072230" cy="11277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000" dirty="0"/>
                        <a:t>Items</a:t>
                      </a:r>
                      <a:endParaRPr lang="ko-KR" altLang="en-US" sz="1000" dirty="0"/>
                    </a:p>
                  </a:txBody>
                  <a:tcPr/>
                </a:tc>
                <a:tc>
                  <a:txBody>
                    <a:bodyPr/>
                    <a:lstStyle/>
                    <a:p>
                      <a:pPr algn="ctr" latinLnBrk="1"/>
                      <a:r>
                        <a:rPr lang="en-US" altLang="ko-KR" sz="1000" dirty="0"/>
                        <a:t>Contents</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000" dirty="0"/>
                        <a:t>STB</a:t>
                      </a:r>
                      <a:r>
                        <a:rPr lang="en-US" altLang="ko-KR" sz="1000" baseline="0" dirty="0"/>
                        <a:t> -&gt; PC</a:t>
                      </a:r>
                      <a:endParaRPr lang="ko-KR" altLang="en-US" sz="10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000" b="0" i="0" kern="1200" dirty="0">
                          <a:solidFill>
                            <a:schemeClr val="dk1"/>
                          </a:solidFill>
                          <a:effectLst/>
                          <a:latin typeface="+mn-lt"/>
                          <a:ea typeface="+mn-ea"/>
                          <a:cs typeface="+mn-cs"/>
                        </a:rPr>
                        <a:t>After the authentication is success</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periodical(optional) from the video</a:t>
                      </a:r>
                      <a:r>
                        <a:rPr lang="en-US" altLang="ko-KR" sz="1000" b="0" i="0" kern="1200" baseline="0" dirty="0">
                          <a:solidFill>
                            <a:schemeClr val="dk1"/>
                          </a:solidFill>
                          <a:effectLst/>
                          <a:latin typeface="+mn-lt"/>
                          <a:ea typeface="+mn-ea"/>
                          <a:cs typeface="+mn-cs"/>
                        </a:rPr>
                        <a:t> play start </a:t>
                      </a:r>
                      <a:r>
                        <a:rPr lang="en-US" altLang="ko-KR" sz="1000" b="0" i="0" kern="1200" dirty="0">
                          <a:solidFill>
                            <a:schemeClr val="dk1"/>
                          </a:solidFill>
                          <a:effectLst/>
                          <a:latin typeface="+mn-lt"/>
                          <a:ea typeface="+mn-ea"/>
                          <a:cs typeface="+mn-cs"/>
                        </a:rPr>
                        <a:t>time</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to the authentication revoke time.</a:t>
                      </a:r>
                      <a:endParaRPr lang="ko-KR" altLang="en-US" sz="10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000" dirty="0"/>
                        <a:t>Periodic(using</a:t>
                      </a:r>
                      <a:r>
                        <a:rPr lang="en-US" altLang="ko-KR" sz="1000" baseline="0" dirty="0"/>
                        <a:t> Transmission interval of OPTION) : E</a:t>
                      </a:r>
                      <a:r>
                        <a:rPr lang="en-US" altLang="ko-KR" sz="1000" dirty="0"/>
                        <a:t>xpect</a:t>
                      </a:r>
                      <a:r>
                        <a:rPr lang="en-US" altLang="ko-KR" sz="1000" baseline="0" dirty="0"/>
                        <a:t> </a:t>
                      </a:r>
                      <a:r>
                        <a:rPr lang="en-US" altLang="ko-KR" sz="1000" dirty="0"/>
                        <a:t>2 sec.</a:t>
                      </a:r>
                      <a:endParaRPr lang="ko-KR" altLang="en-US" sz="1000" dirty="0"/>
                    </a:p>
                  </a:txBody>
                  <a:tcPr/>
                </a:tc>
                <a:extLst>
                  <a:ext uri="{0D108BD9-81ED-4DB2-BD59-A6C34878D82A}">
                    <a16:rowId xmlns:a16="http://schemas.microsoft.com/office/drawing/2014/main" val="10003"/>
                  </a:ext>
                </a:extLst>
              </a:tr>
            </a:tbl>
          </a:graphicData>
        </a:graphic>
      </p:graphicFrame>
      <p:sp>
        <p:nvSpPr>
          <p:cNvPr id="27" name="직사각형 26"/>
          <p:cNvSpPr/>
          <p:nvPr/>
        </p:nvSpPr>
        <p:spPr>
          <a:xfrm>
            <a:off x="1556472" y="5149407"/>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MSG-KIND:IMAGE&lt;CR&gt;&lt;LF&gt;</a:t>
            </a:r>
          </a:p>
          <a:p>
            <a:r>
              <a:rPr lang="en-US" altLang="ko-KR" sz="1200" dirty="0"/>
              <a:t>DATA-LENGTH:20480&lt;CR&gt;&lt;LF&gt;</a:t>
            </a:r>
            <a:endParaRPr lang="ko-KR" altLang="en-US" sz="1200" dirty="0"/>
          </a:p>
        </p:txBody>
      </p:sp>
      <p:sp>
        <p:nvSpPr>
          <p:cNvPr id="28" name="직사각형 27"/>
          <p:cNvSpPr/>
          <p:nvPr/>
        </p:nvSpPr>
        <p:spPr>
          <a:xfrm>
            <a:off x="1556472" y="6301534"/>
            <a:ext cx="3872792" cy="842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DLKFJOWEIR230RUWEFKLSDFJ23R9FJSDJFDKFJS;DFJSDF;SDFJK;J;SDFJ;SDJFWEOIFJS;DKFJ;SDFJ;SDJF;SDFJWEJF;JSDFJKSD;JKFJ;SDF;KFJ;SDFJKLDFDDFSSDFSD</a:t>
            </a:r>
          </a:p>
        </p:txBody>
      </p:sp>
      <p:sp>
        <p:nvSpPr>
          <p:cNvPr id="29" name="직사각형 28"/>
          <p:cNvSpPr/>
          <p:nvPr/>
        </p:nvSpPr>
        <p:spPr>
          <a:xfrm>
            <a:off x="1556472" y="5869487"/>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30" name="직사각형 29"/>
          <p:cNvSpPr/>
          <p:nvPr/>
        </p:nvSpPr>
        <p:spPr>
          <a:xfrm>
            <a:off x="1556472" y="7140348"/>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32" name="모서리가 둥근 직사각형 31"/>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strike="sngStrike" dirty="0"/>
              <a:t>2.4.7 IMAGE</a:t>
            </a:r>
            <a:endParaRPr kumimoji="0" lang="ko-KR" altLang="en-US" sz="1200" b="1" strike="sngStrike"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22</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3" name="TextBox 32"/>
          <p:cNvSpPr txBox="1"/>
          <p:nvPr/>
        </p:nvSpPr>
        <p:spPr>
          <a:xfrm>
            <a:off x="1700808" y="7638147"/>
            <a:ext cx="3373039" cy="246221"/>
          </a:xfrm>
          <a:prstGeom prst="rect">
            <a:avLst/>
          </a:prstGeom>
          <a:noFill/>
        </p:spPr>
        <p:txBody>
          <a:bodyPr wrap="none" rtlCol="0">
            <a:spAutoFit/>
          </a:bodyPr>
          <a:lstStyle/>
          <a:p>
            <a:r>
              <a:rPr lang="en-US" altLang="ko-KR" sz="1000" dirty="0"/>
              <a:t>[Example for configuration of IMAGE transport packet]</a:t>
            </a:r>
            <a:endParaRPr lang="ko-KR" altLang="en-US" sz="1000" dirty="0"/>
          </a:p>
        </p:txBody>
      </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408678"/>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After last reboot, STB daemon sends complete message when it connects to STB ATT program</a:t>
            </a:r>
            <a:endParaRPr lang="en-US" altLang="ko-KR" sz="1000" dirty="0">
              <a:solidFill>
                <a:srgbClr val="002060"/>
              </a:solidFill>
              <a:ea typeface="HY중고딕" pitchFamily="18" charset="-127"/>
            </a:endParaRPr>
          </a:p>
        </p:txBody>
      </p:sp>
      <p:graphicFrame>
        <p:nvGraphicFramePr>
          <p:cNvPr id="7" name="표 6"/>
          <p:cNvGraphicFramePr>
            <a:graphicFrameLocks noGrp="1"/>
          </p:cNvGraphicFramePr>
          <p:nvPr>
            <p:extLst>
              <p:ext uri="{D42A27DB-BD31-4B8C-83A1-F6EECF244321}">
                <p14:modId xmlns:p14="http://schemas.microsoft.com/office/powerpoint/2010/main" val="692530695"/>
              </p:ext>
            </p:extLst>
          </p:nvPr>
        </p:nvGraphicFramePr>
        <p:xfrm>
          <a:off x="332655" y="3499492"/>
          <a:ext cx="6120681" cy="83820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1128126">
                  <a:extLst>
                    <a:ext uri="{9D8B030D-6E8A-4147-A177-3AD203B41FA5}">
                      <a16:colId xmlns:a16="http://schemas.microsoft.com/office/drawing/2014/main" val="20001"/>
                    </a:ext>
                  </a:extLst>
                </a:gridCol>
                <a:gridCol w="2952328">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Success ?</a:t>
                      </a:r>
                      <a:endParaRPr lang="ko-KR" altLang="en-US" sz="1100" dirty="0">
                        <a:latin typeface="+mn-lt"/>
                      </a:endParaRPr>
                    </a:p>
                  </a:txBody>
                  <a:tcPr anchor="ctr"/>
                </a:tc>
                <a:tc>
                  <a:txBody>
                    <a:bodyPr/>
                    <a:lstStyle/>
                    <a:p>
                      <a:pPr latinLnBrk="1"/>
                      <a:r>
                        <a:rPr lang="en-US" altLang="ko-KR" sz="1100" dirty="0"/>
                        <a:t>RESULT</a:t>
                      </a:r>
                      <a:endParaRPr lang="ko-KR" altLang="en-US" sz="1100" dirty="0"/>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dirty="0">
                          <a:solidFill>
                            <a:srgbClr val="FF0000"/>
                          </a:solidFill>
                        </a:rPr>
                        <a:t>TRUE</a:t>
                      </a:r>
                      <a:r>
                        <a:rPr lang="en-US" altLang="ko-KR" sz="1100" baseline="0" dirty="0">
                          <a:solidFill>
                            <a:srgbClr val="FF0000"/>
                          </a:solidFill>
                        </a:rPr>
                        <a:t> or FALSE</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a:solidFill>
                            <a:srgbClr val="FF0000"/>
                          </a:solidFill>
                        </a:rPr>
                        <a:t>TRUE : Success to revoke </a:t>
                      </a:r>
                      <a:r>
                        <a:rPr lang="en-US" altLang="ko-KR" sz="1100" baseline="0" dirty="0" err="1">
                          <a:solidFill>
                            <a:srgbClr val="FF0000"/>
                          </a:solidFill>
                        </a:rPr>
                        <a:t>authenticaiton</a:t>
                      </a:r>
                      <a:endParaRPr lang="en-US" altLang="ko-KR" sz="1100" baseline="0" dirty="0">
                        <a:solidFill>
                          <a:srgbClr val="FF0000"/>
                        </a:solidFill>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100" baseline="0" dirty="0">
                          <a:solidFill>
                            <a:srgbClr val="FF0000"/>
                          </a:solidFill>
                        </a:rPr>
                        <a:t>FALSE : Fail to revoke authentication</a:t>
                      </a:r>
                      <a:endParaRPr lang="en-US" altLang="ko-KR" sz="1100" dirty="0">
                        <a:solidFill>
                          <a:srgbClr val="FF0000"/>
                        </a:solidFill>
                      </a:endParaRP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1556472" y="4978208"/>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MSG-KIND:COMPLETE&lt;CR&gt;&lt;LF&gt;</a:t>
            </a:r>
          </a:p>
          <a:p>
            <a:r>
              <a:rPr lang="en-US" altLang="ko-KR" sz="1200" dirty="0"/>
              <a:t>DATA-LENGTH:13&lt;CR&gt;&lt;LF&gt;</a:t>
            </a:r>
            <a:endParaRPr lang="ko-KR" altLang="en-US" sz="1200" dirty="0"/>
          </a:p>
        </p:txBody>
      </p:sp>
      <p:sp>
        <p:nvSpPr>
          <p:cNvPr id="9" name="직사각형 8"/>
          <p:cNvSpPr/>
          <p:nvPr/>
        </p:nvSpPr>
        <p:spPr>
          <a:xfrm>
            <a:off x="1556472" y="6130335"/>
            <a:ext cx="3872792" cy="4909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RESULT:TRUE&lt;CR&gt;&lt;LF&gt;</a:t>
            </a:r>
          </a:p>
        </p:txBody>
      </p:sp>
      <p:sp>
        <p:nvSpPr>
          <p:cNvPr id="10" name="직사각형 9"/>
          <p:cNvSpPr/>
          <p:nvPr/>
        </p:nvSpPr>
        <p:spPr>
          <a:xfrm>
            <a:off x="1556472" y="5698288"/>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1556472" y="6621282"/>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1267278836"/>
              </p:ext>
            </p:extLst>
          </p:nvPr>
        </p:nvGraphicFramePr>
        <p:xfrm>
          <a:off x="357166" y="2321234"/>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Once after last</a:t>
                      </a:r>
                      <a:r>
                        <a:rPr lang="en-US" altLang="ko-KR" sz="1100" baseline="0" dirty="0"/>
                        <a:t> reboot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2.4.8 COMPLETE</a:t>
            </a:r>
            <a:endParaRPr kumimoji="0" lang="ko-KR" altLang="en-US" sz="1200" b="1" dirty="0"/>
          </a:p>
        </p:txBody>
      </p:sp>
      <p:sp>
        <p:nvSpPr>
          <p:cNvPr id="20" name="슬라이드 번호 개체 틀 19"/>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23</a:t>
            </a:fld>
            <a:endParaRPr lang="ko-KR" altLang="en-US"/>
          </a:p>
        </p:txBody>
      </p:sp>
      <p:grpSp>
        <p:nvGrpSpPr>
          <p:cNvPr id="21" name="그룹 20"/>
          <p:cNvGrpSpPr/>
          <p:nvPr/>
        </p:nvGrpSpPr>
        <p:grpSpPr>
          <a:xfrm>
            <a:off x="3022624" y="35496"/>
            <a:ext cx="3790752" cy="432048"/>
            <a:chOff x="214313" y="714375"/>
            <a:chExt cx="6429375" cy="714375"/>
          </a:xfrm>
        </p:grpSpPr>
        <p:sp>
          <p:nvSpPr>
            <p:cNvPr id="22" name="모서리가 둥근 직사각형 2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23" name="모서리가 둥근 직사각형 2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24" name="TextBox 23"/>
          <p:cNvSpPr txBox="1"/>
          <p:nvPr/>
        </p:nvSpPr>
        <p:spPr>
          <a:xfrm>
            <a:off x="1700808" y="7062083"/>
            <a:ext cx="3682418" cy="246221"/>
          </a:xfrm>
          <a:prstGeom prst="rect">
            <a:avLst/>
          </a:prstGeom>
          <a:noFill/>
        </p:spPr>
        <p:txBody>
          <a:bodyPr wrap="none" rtlCol="0">
            <a:spAutoFit/>
          </a:bodyPr>
          <a:lstStyle/>
          <a:p>
            <a:r>
              <a:rPr lang="en-US" altLang="ko-KR" sz="1000" dirty="0"/>
              <a:t>[Example for configuration of COMPLETE transport packet]</a:t>
            </a:r>
            <a:endParaRPr lang="ko-KR" altLang="en-US" sz="1000" dirty="0"/>
          </a:p>
        </p:txBody>
      </p:sp>
      <p:sp>
        <p:nvSpPr>
          <p:cNvPr id="25" name="모서리가 둥근 직사각형 24"/>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571604"/>
            <a:ext cx="6429375" cy="7358084"/>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모서리가 둥근 직사각형 5"/>
          <p:cNvSpPr/>
          <p:nvPr/>
        </p:nvSpPr>
        <p:spPr>
          <a:xfrm>
            <a:off x="357188" y="1714480"/>
            <a:ext cx="6143625" cy="321003"/>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STB </a:t>
            </a:r>
            <a:r>
              <a:rPr lang="en-US" altLang="ko-KR" sz="1000" dirty="0" err="1">
                <a:solidFill>
                  <a:srgbClr val="002060"/>
                </a:solidFill>
                <a:ea typeface="HY중고딕" pitchFamily="18" charset="-127"/>
              </a:rPr>
              <a:t>deamon</a:t>
            </a:r>
            <a:r>
              <a:rPr lang="en-US" altLang="ko-KR" sz="1000" dirty="0">
                <a:solidFill>
                  <a:srgbClr val="002060"/>
                </a:solidFill>
                <a:ea typeface="HY중고딕" pitchFamily="18" charset="-127"/>
              </a:rPr>
              <a:t> sends HW TEST Button message when the STB </a:t>
            </a:r>
            <a:r>
              <a:rPr lang="en-US" altLang="ko-KR" sz="1000" dirty="0" err="1">
                <a:solidFill>
                  <a:srgbClr val="002060"/>
                </a:solidFill>
                <a:ea typeface="HY중고딕" pitchFamily="18" charset="-127"/>
              </a:rPr>
              <a:t>deamon</a:t>
            </a:r>
            <a:r>
              <a:rPr lang="en-US" altLang="ko-KR" sz="1000" dirty="0">
                <a:solidFill>
                  <a:srgbClr val="002060"/>
                </a:solidFill>
                <a:ea typeface="HY중고딕" pitchFamily="18" charset="-127"/>
              </a:rPr>
              <a:t> receives a STB Button or RCU signal in HW Test step.</a:t>
            </a:r>
          </a:p>
        </p:txBody>
      </p:sp>
      <p:graphicFrame>
        <p:nvGraphicFramePr>
          <p:cNvPr id="7" name="표 6"/>
          <p:cNvGraphicFramePr>
            <a:graphicFrameLocks noGrp="1"/>
          </p:cNvGraphicFramePr>
          <p:nvPr>
            <p:extLst>
              <p:ext uri="{D42A27DB-BD31-4B8C-83A1-F6EECF244321}">
                <p14:modId xmlns:p14="http://schemas.microsoft.com/office/powerpoint/2010/main" val="2074456370"/>
              </p:ext>
            </p:extLst>
          </p:nvPr>
        </p:nvGraphicFramePr>
        <p:xfrm>
          <a:off x="332655" y="3693800"/>
          <a:ext cx="6120681" cy="1341120"/>
        </p:xfrm>
        <a:graphic>
          <a:graphicData uri="http://schemas.openxmlformats.org/drawingml/2006/table">
            <a:tbl>
              <a:tblPr firstRow="1" bandRow="1">
                <a:tableStyleId>{5C22544A-7EE6-4342-B048-85BDC9FD1C3A}</a:tableStyleId>
              </a:tblPr>
              <a:tblGrid>
                <a:gridCol w="2040227">
                  <a:extLst>
                    <a:ext uri="{9D8B030D-6E8A-4147-A177-3AD203B41FA5}">
                      <a16:colId xmlns:a16="http://schemas.microsoft.com/office/drawing/2014/main" val="20000"/>
                    </a:ext>
                  </a:extLst>
                </a:gridCol>
                <a:gridCol w="2040227">
                  <a:extLst>
                    <a:ext uri="{9D8B030D-6E8A-4147-A177-3AD203B41FA5}">
                      <a16:colId xmlns:a16="http://schemas.microsoft.com/office/drawing/2014/main" val="20001"/>
                    </a:ext>
                  </a:extLst>
                </a:gridCol>
                <a:gridCol w="2040227">
                  <a:extLst>
                    <a:ext uri="{9D8B030D-6E8A-4147-A177-3AD203B41FA5}">
                      <a16:colId xmlns:a16="http://schemas.microsoft.com/office/drawing/2014/main" val="20002"/>
                    </a:ext>
                  </a:extLst>
                </a:gridCol>
              </a:tblGrid>
              <a:tr h="0">
                <a:tc>
                  <a:txBody>
                    <a:bodyPr/>
                    <a:lstStyle/>
                    <a:p>
                      <a:pPr algn="ctr" latinLnBrk="1"/>
                      <a:r>
                        <a:rPr lang="en-US" altLang="ko-KR" sz="1000" dirty="0"/>
                        <a:t>Information</a:t>
                      </a:r>
                      <a:endParaRPr lang="ko-KR" altLang="en-US" sz="1000" dirty="0"/>
                    </a:p>
                  </a:txBody>
                  <a:tcPr/>
                </a:tc>
                <a:tc>
                  <a:txBody>
                    <a:bodyPr/>
                    <a:lstStyle/>
                    <a:p>
                      <a:pPr algn="ctr" latinLnBrk="1"/>
                      <a:r>
                        <a:rPr lang="en-US" altLang="ko-KR" sz="1000" dirty="0"/>
                        <a:t>Data type</a:t>
                      </a:r>
                      <a:endParaRPr lang="ko-KR" altLang="en-US" sz="1000" dirty="0"/>
                    </a:p>
                  </a:txBody>
                  <a:tcPr/>
                </a:tc>
                <a:tc>
                  <a:txBody>
                    <a:bodyPr/>
                    <a:lstStyle/>
                    <a:p>
                      <a:pPr algn="ctr" latinLnBrk="1"/>
                      <a:r>
                        <a:rPr lang="en-US" altLang="ko-KR" sz="1000" dirty="0"/>
                        <a:t>Data</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latin typeface="+mn-lt"/>
                        </a:rPr>
                        <a:t>Detected signal</a:t>
                      </a:r>
                      <a:r>
                        <a:rPr lang="en-US" altLang="ko-KR" sz="1100" baseline="0" dirty="0">
                          <a:latin typeface="+mn-lt"/>
                        </a:rPr>
                        <a:t> code</a:t>
                      </a:r>
                      <a:endParaRPr lang="ko-KR" altLang="en-US" sz="1100" dirty="0">
                        <a:latin typeface="+mn-lt"/>
                      </a:endParaRPr>
                    </a:p>
                  </a:txBody>
                  <a:tcPr anchor="ctr"/>
                </a:tc>
                <a:tc>
                  <a:txBody>
                    <a:bodyPr/>
                    <a:lstStyle/>
                    <a:p>
                      <a:pPr latinLnBrk="1"/>
                      <a:r>
                        <a:rPr lang="en-US" altLang="ko-KR" sz="1100" dirty="0"/>
                        <a:t>CODE</a:t>
                      </a:r>
                      <a:endParaRPr lang="ko-KR" altLang="en-US" sz="1100" dirty="0"/>
                    </a:p>
                  </a:txBody>
                  <a:tcPr anchor="ctr"/>
                </a:tc>
                <a:tc>
                  <a:txBody>
                    <a:bodyPr/>
                    <a:lstStyle/>
                    <a:p>
                      <a:pPr latinLnBrk="1"/>
                      <a:r>
                        <a:rPr lang="en-US" altLang="ko-KR" sz="1100" dirty="0">
                          <a:solidFill>
                            <a:schemeClr val="tx1"/>
                          </a:solidFill>
                        </a:rPr>
                        <a:t>01 //</a:t>
                      </a:r>
                      <a:r>
                        <a:rPr lang="en-US" altLang="ko-KR" sz="1100" baseline="0" dirty="0">
                          <a:solidFill>
                            <a:schemeClr val="tx1"/>
                          </a:solidFill>
                        </a:rPr>
                        <a:t> Power</a:t>
                      </a:r>
                      <a:endParaRPr lang="en-US" altLang="ko-KR" sz="1100" dirty="0">
                        <a:solidFill>
                          <a:schemeClr val="tx1"/>
                        </a:solidFill>
                      </a:endParaRPr>
                    </a:p>
                    <a:p>
                      <a:pPr latinLnBrk="1"/>
                      <a:r>
                        <a:rPr lang="en-US" altLang="ko-KR" sz="1100" dirty="0">
                          <a:solidFill>
                            <a:schemeClr val="tx1"/>
                          </a:solidFill>
                        </a:rPr>
                        <a:t>0A // Channel</a:t>
                      </a:r>
                      <a:r>
                        <a:rPr lang="ko-KR" altLang="en-US" sz="1100" dirty="0">
                          <a:solidFill>
                            <a:schemeClr val="tx1"/>
                          </a:solidFill>
                        </a:rPr>
                        <a:t> </a:t>
                      </a:r>
                      <a:r>
                        <a:rPr lang="en-US" altLang="ko-KR" sz="1100" dirty="0">
                          <a:solidFill>
                            <a:schemeClr val="tx1"/>
                          </a:solidFill>
                        </a:rPr>
                        <a:t>Up</a:t>
                      </a:r>
                    </a:p>
                    <a:p>
                      <a:pPr latinLnBrk="1"/>
                      <a:r>
                        <a:rPr lang="en-US" altLang="ko-KR" sz="1100" dirty="0">
                          <a:solidFill>
                            <a:schemeClr val="tx1"/>
                          </a:solidFill>
                        </a:rPr>
                        <a:t>0B // Channel</a:t>
                      </a:r>
                      <a:r>
                        <a:rPr lang="ko-KR" altLang="en-US" sz="1100" dirty="0">
                          <a:solidFill>
                            <a:schemeClr val="tx1"/>
                          </a:solidFill>
                        </a:rPr>
                        <a:t> </a:t>
                      </a:r>
                      <a:r>
                        <a:rPr lang="en-US" altLang="ko-KR" sz="1100" dirty="0">
                          <a:solidFill>
                            <a:schemeClr val="tx1"/>
                          </a:solidFill>
                        </a:rPr>
                        <a:t>Down</a:t>
                      </a:r>
                    </a:p>
                    <a:p>
                      <a:pPr latinLnBrk="1"/>
                      <a:r>
                        <a:rPr lang="en-US" altLang="ko-KR" sz="1100" dirty="0">
                          <a:solidFill>
                            <a:schemeClr val="tx1"/>
                          </a:solidFill>
                        </a:rPr>
                        <a:t>0C // Volume</a:t>
                      </a:r>
                      <a:r>
                        <a:rPr lang="ko-KR" altLang="en-US" sz="1100" dirty="0">
                          <a:solidFill>
                            <a:schemeClr val="tx1"/>
                          </a:solidFill>
                        </a:rPr>
                        <a:t> </a:t>
                      </a:r>
                      <a:r>
                        <a:rPr lang="en-US" altLang="ko-KR" sz="1100" dirty="0">
                          <a:solidFill>
                            <a:schemeClr val="tx1"/>
                          </a:solidFill>
                        </a:rPr>
                        <a:t>Up</a:t>
                      </a:r>
                    </a:p>
                    <a:p>
                      <a:pPr latinLnBrk="1"/>
                      <a:r>
                        <a:rPr lang="en-US" altLang="ko-KR" sz="1100" dirty="0">
                          <a:solidFill>
                            <a:schemeClr val="tx1"/>
                          </a:solidFill>
                        </a:rPr>
                        <a:t>0D // Volume</a:t>
                      </a:r>
                      <a:r>
                        <a:rPr lang="ko-KR" altLang="en-US" sz="1100" dirty="0">
                          <a:solidFill>
                            <a:schemeClr val="tx1"/>
                          </a:solidFill>
                        </a:rPr>
                        <a:t> </a:t>
                      </a:r>
                      <a:r>
                        <a:rPr lang="en-US" altLang="ko-KR" sz="1100" dirty="0">
                          <a:solidFill>
                            <a:schemeClr val="tx1"/>
                          </a:solidFill>
                        </a:rPr>
                        <a:t>Down</a:t>
                      </a:r>
                    </a:p>
                    <a:p>
                      <a:pPr latinLnBrk="1"/>
                      <a:r>
                        <a:rPr lang="en-US" altLang="ko-KR" sz="1100" dirty="0">
                          <a:solidFill>
                            <a:schemeClr val="tx1"/>
                          </a:solidFill>
                        </a:rPr>
                        <a:t>09 // MUTE</a:t>
                      </a:r>
                    </a:p>
                  </a:txBody>
                  <a:tcPr anchor="ctr"/>
                </a:tc>
                <a:extLst>
                  <a:ext uri="{0D108BD9-81ED-4DB2-BD59-A6C34878D82A}">
                    <a16:rowId xmlns:a16="http://schemas.microsoft.com/office/drawing/2014/main" val="10001"/>
                  </a:ext>
                </a:extLst>
              </a:tr>
            </a:tbl>
          </a:graphicData>
        </a:graphic>
      </p:graphicFrame>
      <p:sp>
        <p:nvSpPr>
          <p:cNvPr id="8" name="직사각형 7"/>
          <p:cNvSpPr/>
          <p:nvPr/>
        </p:nvSpPr>
        <p:spPr>
          <a:xfrm>
            <a:off x="276288" y="5292080"/>
            <a:ext cx="3080704" cy="5594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a:t>
            </a:r>
            <a:r>
              <a:rPr lang="ko-KR" altLang="en-US" sz="1200" dirty="0"/>
              <a:t> </a:t>
            </a:r>
            <a:r>
              <a:rPr lang="en-US" altLang="ko-KR" sz="1200" dirty="0"/>
              <a:t>HW-TEST-BUTTON&lt;CR&gt;&lt;LF&gt;</a:t>
            </a:r>
          </a:p>
          <a:p>
            <a:r>
              <a:rPr lang="en-US" altLang="ko-KR" sz="1200" dirty="0"/>
              <a:t>DATA-LENGTH:9&lt;CR&gt;&lt;LF&gt;</a:t>
            </a:r>
            <a:endParaRPr lang="ko-KR" altLang="en-US" sz="1200" dirty="0"/>
          </a:p>
        </p:txBody>
      </p:sp>
      <p:sp>
        <p:nvSpPr>
          <p:cNvPr id="9" name="직사각형 8"/>
          <p:cNvSpPr/>
          <p:nvPr/>
        </p:nvSpPr>
        <p:spPr>
          <a:xfrm>
            <a:off x="276288" y="6068779"/>
            <a:ext cx="3080704" cy="3814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CODE:0C&lt;CR&gt;&lt;LF&gt;</a:t>
            </a:r>
          </a:p>
        </p:txBody>
      </p:sp>
      <p:sp>
        <p:nvSpPr>
          <p:cNvPr id="10" name="직사각형 9"/>
          <p:cNvSpPr/>
          <p:nvPr/>
        </p:nvSpPr>
        <p:spPr>
          <a:xfrm>
            <a:off x="276288" y="5796135"/>
            <a:ext cx="3080704" cy="27699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11" name="직사각형 10"/>
          <p:cNvSpPr/>
          <p:nvPr/>
        </p:nvSpPr>
        <p:spPr>
          <a:xfrm>
            <a:off x="276288" y="6444207"/>
            <a:ext cx="3080704" cy="290319"/>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graphicFrame>
        <p:nvGraphicFramePr>
          <p:cNvPr id="13" name="표 12"/>
          <p:cNvGraphicFramePr>
            <a:graphicFrameLocks noGrp="1"/>
          </p:cNvGraphicFramePr>
          <p:nvPr>
            <p:extLst>
              <p:ext uri="{D42A27DB-BD31-4B8C-83A1-F6EECF244321}">
                <p14:modId xmlns:p14="http://schemas.microsoft.com/office/powerpoint/2010/main" val="3203336470"/>
              </p:ext>
            </p:extLst>
          </p:nvPr>
        </p:nvGraphicFramePr>
        <p:xfrm>
          <a:off x="357166" y="2321234"/>
          <a:ext cx="6072230" cy="120396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STB -&gt; PC</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Send</a:t>
                      </a:r>
                      <a:r>
                        <a:rPr lang="en-US" altLang="ko-KR" sz="1100" baseline="0" dirty="0"/>
                        <a:t> the received code immediately when STB button or RCU signal is detected in </a:t>
                      </a:r>
                      <a:r>
                        <a:rPr lang="en-US" altLang="ko-KR" sz="1100" dirty="0"/>
                        <a:t>HW-TEST STEP(Button/RCU Test)</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sp>
        <p:nvSpPr>
          <p:cNvPr id="14" name="모서리가 둥근 직사각형 13"/>
          <p:cNvSpPr/>
          <p:nvPr/>
        </p:nvSpPr>
        <p:spPr>
          <a:xfrm>
            <a:off x="214313" y="1212828"/>
            <a:ext cx="2206575" cy="285750"/>
          </a:xfrm>
          <a:prstGeom prst="roundRect">
            <a:avLst/>
          </a:prstGeom>
          <a:ln w="3175">
            <a:solidFill>
              <a:schemeClr val="tx1"/>
            </a:solidFill>
            <a:prstDash val="solid"/>
          </a:ln>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2.4.9 HW-TEST-BUTTON</a:t>
            </a:r>
            <a:endParaRPr kumimoji="0" lang="ko-KR" altLang="en-US" sz="1200" b="1" dirty="0"/>
          </a:p>
        </p:txBody>
      </p:sp>
      <p:sp>
        <p:nvSpPr>
          <p:cNvPr id="19" name="직사각형 18"/>
          <p:cNvSpPr/>
          <p:nvPr/>
        </p:nvSpPr>
        <p:spPr>
          <a:xfrm>
            <a:off x="3501008" y="5292080"/>
            <a:ext cx="3096344" cy="5506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a:t>
            </a:r>
            <a:r>
              <a:rPr lang="ko-KR" altLang="en-US" sz="1200" dirty="0"/>
              <a:t> </a:t>
            </a:r>
            <a:r>
              <a:rPr lang="en-US" altLang="ko-KR" sz="1200" dirty="0"/>
              <a:t>HW-TEST-BUTTON&lt;CR&gt;&lt;LF&gt;</a:t>
            </a:r>
          </a:p>
          <a:p>
            <a:r>
              <a:rPr lang="en-US" altLang="ko-KR" sz="1200" dirty="0"/>
              <a:t>DATA-LENGTH:9&lt;CR&gt;&lt;LF&gt;</a:t>
            </a:r>
            <a:endParaRPr lang="ko-KR" altLang="en-US" sz="1200" dirty="0"/>
          </a:p>
        </p:txBody>
      </p:sp>
      <p:sp>
        <p:nvSpPr>
          <p:cNvPr id="20" name="직사각형 19"/>
          <p:cNvSpPr/>
          <p:nvPr/>
        </p:nvSpPr>
        <p:spPr>
          <a:xfrm>
            <a:off x="3501008" y="6068779"/>
            <a:ext cx="3096344" cy="3754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CODE:09&lt;CR&gt;&lt;LF&gt;</a:t>
            </a:r>
          </a:p>
        </p:txBody>
      </p:sp>
      <p:sp>
        <p:nvSpPr>
          <p:cNvPr id="21" name="직사각형 20"/>
          <p:cNvSpPr/>
          <p:nvPr/>
        </p:nvSpPr>
        <p:spPr>
          <a:xfrm>
            <a:off x="3501008" y="5796136"/>
            <a:ext cx="3096344" cy="27264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2" name="직사각형 21"/>
          <p:cNvSpPr/>
          <p:nvPr/>
        </p:nvSpPr>
        <p:spPr>
          <a:xfrm>
            <a:off x="3501008" y="6444208"/>
            <a:ext cx="3096344" cy="28575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24" name="모서리가 둥근 사각형 설명선 23"/>
          <p:cNvSpPr/>
          <p:nvPr/>
        </p:nvSpPr>
        <p:spPr>
          <a:xfrm>
            <a:off x="2060848" y="5652120"/>
            <a:ext cx="1368152" cy="648072"/>
          </a:xfrm>
          <a:prstGeom prst="wedgeRoundRectCallout">
            <a:avLst>
              <a:gd name="adj1" fmla="val -65820"/>
              <a:gd name="adj2" fmla="val 4682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When STB detects Volume up button in STB button</a:t>
            </a:r>
            <a:endParaRPr lang="ko-KR" altLang="en-US" sz="1000" dirty="0"/>
          </a:p>
        </p:txBody>
      </p:sp>
      <p:sp>
        <p:nvSpPr>
          <p:cNvPr id="25" name="모서리가 둥근 사각형 설명선 24"/>
          <p:cNvSpPr/>
          <p:nvPr/>
        </p:nvSpPr>
        <p:spPr>
          <a:xfrm>
            <a:off x="5301208" y="5652120"/>
            <a:ext cx="1368152" cy="648072"/>
          </a:xfrm>
          <a:prstGeom prst="wedgeRoundRectCallout">
            <a:avLst>
              <a:gd name="adj1" fmla="val -65820"/>
              <a:gd name="adj2" fmla="val 46823"/>
              <a:gd name="adj3" fmla="val 1666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000" dirty="0"/>
              <a:t>When STB detects MUTE button signal in</a:t>
            </a:r>
            <a:endParaRPr lang="ko-KR" altLang="en-US" sz="1000" dirty="0"/>
          </a:p>
        </p:txBody>
      </p:sp>
      <p:sp>
        <p:nvSpPr>
          <p:cNvPr id="26" name="슬라이드 번호 개체 틀 2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24</a:t>
            </a:fld>
            <a:endParaRPr lang="ko-KR" altLang="en-US" dirty="0"/>
          </a:p>
        </p:txBody>
      </p:sp>
      <p:grpSp>
        <p:nvGrpSpPr>
          <p:cNvPr id="30" name="그룹 20"/>
          <p:cNvGrpSpPr/>
          <p:nvPr/>
        </p:nvGrpSpPr>
        <p:grpSpPr>
          <a:xfrm>
            <a:off x="3022624" y="35496"/>
            <a:ext cx="3790752" cy="432048"/>
            <a:chOff x="214313" y="714375"/>
            <a:chExt cx="6429375" cy="714375"/>
          </a:xfrm>
        </p:grpSpPr>
        <p:sp>
          <p:nvSpPr>
            <p:cNvPr id="31" name="모서리가 둥근 직사각형 30"/>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2" name="모서리가 둥근 직사각형 31"/>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3" name="TextBox 32"/>
          <p:cNvSpPr txBox="1"/>
          <p:nvPr/>
        </p:nvSpPr>
        <p:spPr>
          <a:xfrm>
            <a:off x="344387" y="6732240"/>
            <a:ext cx="2965877" cy="400110"/>
          </a:xfrm>
          <a:prstGeom prst="rect">
            <a:avLst/>
          </a:prstGeom>
          <a:noFill/>
        </p:spPr>
        <p:txBody>
          <a:bodyPr wrap="none" rtlCol="0">
            <a:spAutoFit/>
          </a:bodyPr>
          <a:lstStyle/>
          <a:p>
            <a:r>
              <a:rPr lang="en-US" altLang="ko-KR" sz="1000" dirty="0"/>
              <a:t>[Example for configuration of </a:t>
            </a:r>
          </a:p>
          <a:p>
            <a:r>
              <a:rPr lang="en-US" altLang="ko-KR" sz="1000" dirty="0"/>
              <a:t>   HW-TEST-BUTTON transport packet (Button)]</a:t>
            </a:r>
            <a:endParaRPr lang="ko-KR" altLang="en-US" sz="1000" dirty="0"/>
          </a:p>
        </p:txBody>
      </p:sp>
      <p:sp>
        <p:nvSpPr>
          <p:cNvPr id="34" name="모서리가 둥근 직사각형 33"/>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
        <p:nvSpPr>
          <p:cNvPr id="35" name="TextBox 34"/>
          <p:cNvSpPr txBox="1"/>
          <p:nvPr/>
        </p:nvSpPr>
        <p:spPr>
          <a:xfrm>
            <a:off x="3756820" y="6732240"/>
            <a:ext cx="2826415" cy="400110"/>
          </a:xfrm>
          <a:prstGeom prst="rect">
            <a:avLst/>
          </a:prstGeom>
          <a:noFill/>
        </p:spPr>
        <p:txBody>
          <a:bodyPr wrap="none" rtlCol="0">
            <a:spAutoFit/>
          </a:bodyPr>
          <a:lstStyle/>
          <a:p>
            <a:r>
              <a:rPr lang="en-US" altLang="ko-KR" sz="1000" dirty="0"/>
              <a:t>[Example for configuration of </a:t>
            </a:r>
          </a:p>
          <a:p>
            <a:r>
              <a:rPr lang="en-US" altLang="ko-KR" sz="1000" dirty="0"/>
              <a:t>   HW-TEST-BUTTON transport packet (RCU)]</a:t>
            </a:r>
            <a:endParaRPr lang="ko-KR" alt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AutoShape 9"/>
          <p:cNvSpPr>
            <a:spLocks noChangeArrowheads="1"/>
          </p:cNvSpPr>
          <p:nvPr/>
        </p:nvSpPr>
        <p:spPr bwMode="auto">
          <a:xfrm>
            <a:off x="214313" y="1643042"/>
            <a:ext cx="6429375" cy="728664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2" name="그룹 14"/>
          <p:cNvGrpSpPr/>
          <p:nvPr/>
        </p:nvGrpSpPr>
        <p:grpSpPr>
          <a:xfrm>
            <a:off x="0" y="0"/>
            <a:ext cx="6858000" cy="512763"/>
            <a:chOff x="0" y="0"/>
            <a:chExt cx="6858000" cy="512763"/>
          </a:xfrm>
        </p:grpSpPr>
        <p:sp>
          <p:nvSpPr>
            <p:cNvPr id="16" name="직사각형 15"/>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17"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23" name="모서리가 둥근 직사각형 22"/>
          <p:cNvSpPr/>
          <p:nvPr/>
        </p:nvSpPr>
        <p:spPr>
          <a:xfrm>
            <a:off x="357188" y="1759698"/>
            <a:ext cx="6143625" cy="43894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rPr>
              <a:t>ACK is sent to confirm that the message was received correctly when it was sent and received by the STB ATT program or STB </a:t>
            </a:r>
            <a:r>
              <a:rPr lang="en-US" altLang="ko-KR" sz="1000" dirty="0" err="1">
                <a:solidFill>
                  <a:srgbClr val="002060"/>
                </a:solidFill>
              </a:rPr>
              <a:t>Deamon</a:t>
            </a:r>
            <a:endParaRPr lang="en-US" altLang="ko-KR" sz="1000" dirty="0">
              <a:solidFill>
                <a:srgbClr val="002060"/>
              </a:solidFill>
              <a:ea typeface="HY중고딕" pitchFamily="18" charset="-127"/>
            </a:endParaRPr>
          </a:p>
        </p:txBody>
      </p:sp>
      <p:graphicFrame>
        <p:nvGraphicFramePr>
          <p:cNvPr id="24" name="표 23"/>
          <p:cNvGraphicFramePr>
            <a:graphicFrameLocks noGrp="1"/>
          </p:cNvGraphicFramePr>
          <p:nvPr>
            <p:extLst>
              <p:ext uri="{D42A27DB-BD31-4B8C-83A1-F6EECF244321}">
                <p14:modId xmlns:p14="http://schemas.microsoft.com/office/powerpoint/2010/main" val="3286172654"/>
              </p:ext>
            </p:extLst>
          </p:nvPr>
        </p:nvGraphicFramePr>
        <p:xfrm>
          <a:off x="357166" y="2339752"/>
          <a:ext cx="6072230" cy="1036320"/>
        </p:xfrm>
        <a:graphic>
          <a:graphicData uri="http://schemas.openxmlformats.org/drawingml/2006/table">
            <a:tbl>
              <a:tblPr firstRow="1" bandRow="1">
                <a:tableStyleId>{073A0DAA-6AF3-43AB-8588-CEC1D06C72B9}</a:tableStyleId>
              </a:tblPr>
              <a:tblGrid>
                <a:gridCol w="2000264">
                  <a:extLst>
                    <a:ext uri="{9D8B030D-6E8A-4147-A177-3AD203B41FA5}">
                      <a16:colId xmlns:a16="http://schemas.microsoft.com/office/drawing/2014/main" val="20000"/>
                    </a:ext>
                  </a:extLst>
                </a:gridCol>
                <a:gridCol w="4071966">
                  <a:extLst>
                    <a:ext uri="{9D8B030D-6E8A-4147-A177-3AD203B41FA5}">
                      <a16:colId xmlns:a16="http://schemas.microsoft.com/office/drawing/2014/main" val="20001"/>
                    </a:ext>
                  </a:extLst>
                </a:gridCol>
              </a:tblGrid>
              <a:tr h="0">
                <a:tc>
                  <a:txBody>
                    <a:bodyPr/>
                    <a:lstStyle/>
                    <a:p>
                      <a:pPr algn="ctr" latinLnBrk="1"/>
                      <a:r>
                        <a:rPr lang="en-US" altLang="ko-KR" sz="1100" dirty="0"/>
                        <a:t>Items</a:t>
                      </a:r>
                      <a:endParaRPr lang="ko-KR" altLang="en-US" sz="1100" dirty="0"/>
                    </a:p>
                  </a:txBody>
                  <a:tcPr/>
                </a:tc>
                <a:tc>
                  <a:txBody>
                    <a:bodyPr/>
                    <a:lstStyle/>
                    <a:p>
                      <a:pPr algn="ctr" latinLnBrk="1"/>
                      <a:r>
                        <a:rPr lang="en-US" altLang="ko-KR" sz="1100" dirty="0"/>
                        <a:t>Contents</a:t>
                      </a:r>
                      <a:endParaRPr lang="ko-KR" altLang="en-US" sz="1100" dirty="0"/>
                    </a:p>
                  </a:txBody>
                  <a:tcPr/>
                </a:tc>
                <a:extLst>
                  <a:ext uri="{0D108BD9-81ED-4DB2-BD59-A6C34878D82A}">
                    <a16:rowId xmlns:a16="http://schemas.microsoft.com/office/drawing/2014/main" val="10000"/>
                  </a:ext>
                </a:extLst>
              </a:tr>
              <a:tr h="0">
                <a:tc>
                  <a:txBody>
                    <a:bodyPr/>
                    <a:lstStyle/>
                    <a:p>
                      <a:pPr latinLnBrk="1"/>
                      <a:r>
                        <a:rPr lang="en-US" altLang="ko-KR" sz="1000" dirty="0"/>
                        <a:t>Direction</a:t>
                      </a:r>
                      <a:r>
                        <a:rPr lang="en-US" altLang="ko-KR" sz="1000" baseline="0" dirty="0"/>
                        <a:t> of t</a:t>
                      </a:r>
                      <a:r>
                        <a:rPr lang="en-US" altLang="ko-KR" sz="1000" dirty="0"/>
                        <a:t>ransmission</a:t>
                      </a:r>
                      <a:endParaRPr lang="ko-KR" altLang="en-US" sz="1000" dirty="0"/>
                    </a:p>
                  </a:txBody>
                  <a:tcPr/>
                </a:tc>
                <a:tc>
                  <a:txBody>
                    <a:bodyPr/>
                    <a:lstStyle/>
                    <a:p>
                      <a:pPr latinLnBrk="1"/>
                      <a:r>
                        <a:rPr lang="en-US" altLang="ko-KR" sz="1100" dirty="0"/>
                        <a:t>PC -&gt; STB</a:t>
                      </a:r>
                      <a:r>
                        <a:rPr lang="en-US" altLang="ko-KR" sz="1100" baseline="0" dirty="0"/>
                        <a:t> </a:t>
                      </a:r>
                      <a:r>
                        <a:rPr lang="en-US" altLang="ko-KR" sz="1100" baseline="0" dirty="0" err="1"/>
                        <a:t>deamon</a:t>
                      </a:r>
                      <a:endParaRPr lang="ko-KR" altLang="en-US" sz="1100" dirty="0"/>
                    </a:p>
                  </a:txBody>
                  <a:tcPr/>
                </a:tc>
                <a:extLst>
                  <a:ext uri="{0D108BD9-81ED-4DB2-BD59-A6C34878D82A}">
                    <a16:rowId xmlns:a16="http://schemas.microsoft.com/office/drawing/2014/main" val="10001"/>
                  </a:ext>
                </a:extLst>
              </a:tr>
              <a:tr h="0">
                <a:tc>
                  <a:txBody>
                    <a:bodyPr/>
                    <a:lstStyle/>
                    <a:p>
                      <a:pPr latinLnBrk="1"/>
                      <a:r>
                        <a:rPr lang="en-US" altLang="ko-KR" sz="1000" dirty="0"/>
                        <a:t>Transmission</a:t>
                      </a:r>
                      <a:r>
                        <a:rPr lang="en-US" altLang="ko-KR" sz="1000" baseline="0" dirty="0"/>
                        <a:t> time</a:t>
                      </a:r>
                      <a:endParaRPr lang="ko-KR" altLang="en-US" sz="1000" dirty="0"/>
                    </a:p>
                  </a:txBody>
                  <a:tcPr/>
                </a:tc>
                <a:tc>
                  <a:txBody>
                    <a:bodyPr/>
                    <a:lstStyle/>
                    <a:p>
                      <a:pPr latinLnBrk="1"/>
                      <a:r>
                        <a:rPr lang="en-US" altLang="ko-KR" sz="1100" dirty="0"/>
                        <a:t>As</a:t>
                      </a:r>
                      <a:r>
                        <a:rPr lang="en-US" altLang="ko-KR" sz="1100" baseline="0" dirty="0"/>
                        <a:t> soon as message is received</a:t>
                      </a:r>
                      <a:endParaRPr lang="ko-KR" altLang="en-US" sz="1100" dirty="0"/>
                    </a:p>
                  </a:txBody>
                  <a:tcPr/>
                </a:tc>
                <a:extLst>
                  <a:ext uri="{0D108BD9-81ED-4DB2-BD59-A6C34878D82A}">
                    <a16:rowId xmlns:a16="http://schemas.microsoft.com/office/drawing/2014/main" val="10002"/>
                  </a:ext>
                </a:extLst>
              </a:tr>
              <a:tr h="0">
                <a:tc>
                  <a:txBody>
                    <a:bodyPr/>
                    <a:lstStyle/>
                    <a:p>
                      <a:pPr latinLnBrk="1"/>
                      <a:r>
                        <a:rPr lang="en-US" altLang="ko-KR" sz="1000" dirty="0"/>
                        <a:t>Transmission Interval</a:t>
                      </a:r>
                      <a:endParaRPr lang="ko-KR" altLang="en-US" sz="1000" dirty="0"/>
                    </a:p>
                  </a:txBody>
                  <a:tcPr/>
                </a:tc>
                <a:tc>
                  <a:txBody>
                    <a:bodyPr/>
                    <a:lstStyle/>
                    <a:p>
                      <a:pPr latinLnBrk="1"/>
                      <a:r>
                        <a:rPr lang="en-US" altLang="ko-KR" sz="1100" dirty="0"/>
                        <a:t>Once</a:t>
                      </a:r>
                      <a:endParaRPr lang="ko-KR" altLang="en-US" sz="1100" dirty="0"/>
                    </a:p>
                  </a:txBody>
                  <a:tcPr/>
                </a:tc>
                <a:extLst>
                  <a:ext uri="{0D108BD9-81ED-4DB2-BD59-A6C34878D82A}">
                    <a16:rowId xmlns:a16="http://schemas.microsoft.com/office/drawing/2014/main" val="10003"/>
                  </a:ext>
                </a:extLst>
              </a:tr>
            </a:tbl>
          </a:graphicData>
        </a:graphic>
      </p:graphicFrame>
      <p:graphicFrame>
        <p:nvGraphicFramePr>
          <p:cNvPr id="25" name="표 24"/>
          <p:cNvGraphicFramePr>
            <a:graphicFrameLocks noGrp="1"/>
          </p:cNvGraphicFramePr>
          <p:nvPr>
            <p:extLst>
              <p:ext uri="{D42A27DB-BD31-4B8C-83A1-F6EECF244321}">
                <p14:modId xmlns:p14="http://schemas.microsoft.com/office/powerpoint/2010/main" val="525594604"/>
              </p:ext>
            </p:extLst>
          </p:nvPr>
        </p:nvGraphicFramePr>
        <p:xfrm>
          <a:off x="1628800" y="4143372"/>
          <a:ext cx="3514712" cy="762000"/>
        </p:xfrm>
        <a:graphic>
          <a:graphicData uri="http://schemas.openxmlformats.org/drawingml/2006/table">
            <a:tbl>
              <a:tblPr firstRow="1" bandRow="1">
                <a:tableStyleId>{5C22544A-7EE6-4342-B048-85BDC9FD1C3A}</a:tableStyleId>
              </a:tblPr>
              <a:tblGrid>
                <a:gridCol w="3514712">
                  <a:extLst>
                    <a:ext uri="{9D8B030D-6E8A-4147-A177-3AD203B41FA5}">
                      <a16:colId xmlns:a16="http://schemas.microsoft.com/office/drawing/2014/main" val="20000"/>
                    </a:ext>
                  </a:extLst>
                </a:gridCol>
              </a:tblGrid>
              <a:tr h="0">
                <a:tc>
                  <a:txBody>
                    <a:bodyPr/>
                    <a:lstStyle/>
                    <a:p>
                      <a:pPr algn="ctr" latinLnBrk="1"/>
                      <a:r>
                        <a:rPr lang="en-US" altLang="ko-KR" sz="1000" dirty="0"/>
                        <a:t>They type of</a:t>
                      </a:r>
                      <a:r>
                        <a:rPr lang="en-US" altLang="ko-KR" sz="1000" baseline="0" dirty="0"/>
                        <a:t> MSG-KIND that should send a response</a:t>
                      </a:r>
                      <a:endParaRPr lang="ko-KR" altLang="en-US" sz="1000" dirty="0"/>
                    </a:p>
                  </a:txBody>
                  <a:tcPr/>
                </a:tc>
                <a:extLst>
                  <a:ext uri="{0D108BD9-81ED-4DB2-BD59-A6C34878D82A}">
                    <a16:rowId xmlns:a16="http://schemas.microsoft.com/office/drawing/2014/main" val="10000"/>
                  </a:ext>
                </a:extLst>
              </a:tr>
              <a:tr h="0">
                <a:tc>
                  <a:txBody>
                    <a:bodyPr/>
                    <a:lstStyle/>
                    <a:p>
                      <a:pPr latinLnBrk="1"/>
                      <a:r>
                        <a:rPr lang="en-US" altLang="ko-KR" sz="1100" dirty="0"/>
                        <a:t>INFO</a:t>
                      </a:r>
                      <a:endParaRPr lang="ko-KR" altLang="en-US" sz="1100" dirty="0"/>
                    </a:p>
                  </a:txBody>
                  <a:tcPr anchor="ctr" anchorCtr="1"/>
                </a:tc>
                <a:extLst>
                  <a:ext uri="{0D108BD9-81ED-4DB2-BD59-A6C34878D82A}">
                    <a16:rowId xmlns:a16="http://schemas.microsoft.com/office/drawing/2014/main" val="10001"/>
                  </a:ext>
                </a:extLst>
              </a:tr>
              <a:tr h="0">
                <a:tc>
                  <a:txBody>
                    <a:bodyPr/>
                    <a:lstStyle/>
                    <a:p>
                      <a:pPr latinLnBrk="1"/>
                      <a:r>
                        <a:rPr lang="en-US" altLang="ko-KR" sz="1100" dirty="0"/>
                        <a:t>LOGIN, LOGOUT</a:t>
                      </a:r>
                    </a:p>
                  </a:txBody>
                  <a:tcPr anchor="ctr" anchorCtr="1"/>
                </a:tc>
                <a:extLst>
                  <a:ext uri="{0D108BD9-81ED-4DB2-BD59-A6C34878D82A}">
                    <a16:rowId xmlns:a16="http://schemas.microsoft.com/office/drawing/2014/main" val="10002"/>
                  </a:ext>
                </a:extLst>
              </a:tr>
            </a:tbl>
          </a:graphicData>
        </a:graphic>
      </p:graphicFrame>
      <p:sp>
        <p:nvSpPr>
          <p:cNvPr id="26" name="직사각형 25"/>
          <p:cNvSpPr/>
          <p:nvPr/>
        </p:nvSpPr>
        <p:spPr>
          <a:xfrm>
            <a:off x="1556472" y="6006663"/>
            <a:ext cx="3872792" cy="7200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ltLang="ko-KR" sz="1200" dirty="0"/>
              <a:t>MSG-KIND:ACK&lt;CR&gt;&lt;LF&gt;</a:t>
            </a:r>
          </a:p>
          <a:p>
            <a:r>
              <a:rPr lang="en-US" altLang="ko-KR" sz="1200" dirty="0"/>
              <a:t>DATA-LENGTH:0&lt;CR&gt;&lt;LF&gt;</a:t>
            </a:r>
            <a:endParaRPr lang="ko-KR" altLang="en-US" sz="1200" dirty="0"/>
          </a:p>
        </p:txBody>
      </p:sp>
      <p:sp>
        <p:nvSpPr>
          <p:cNvPr id="27" name="직사각형 26"/>
          <p:cNvSpPr/>
          <p:nvPr/>
        </p:nvSpPr>
        <p:spPr>
          <a:xfrm>
            <a:off x="1556472" y="7158790"/>
            <a:ext cx="3872792" cy="84223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altLang="ko-KR" sz="1200" dirty="0"/>
          </a:p>
        </p:txBody>
      </p:sp>
      <p:sp>
        <p:nvSpPr>
          <p:cNvPr id="28" name="직사각형 27"/>
          <p:cNvSpPr/>
          <p:nvPr/>
        </p:nvSpPr>
        <p:spPr>
          <a:xfrm>
            <a:off x="1556472" y="6726743"/>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&lt;CR&gt;&lt;LF&gt;</a:t>
            </a:r>
            <a:endParaRPr lang="ko-KR" altLang="en-US" sz="1200" dirty="0"/>
          </a:p>
        </p:txBody>
      </p:sp>
      <p:sp>
        <p:nvSpPr>
          <p:cNvPr id="29" name="직사각형 28"/>
          <p:cNvSpPr/>
          <p:nvPr/>
        </p:nvSpPr>
        <p:spPr>
          <a:xfrm>
            <a:off x="1556472" y="7997604"/>
            <a:ext cx="3872792" cy="43204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altLang="ko-KR" sz="1200" dirty="0"/>
              <a:t>&lt;NULL&gt;</a:t>
            </a:r>
            <a:endParaRPr lang="ko-KR" altLang="en-US" sz="1200" dirty="0"/>
          </a:p>
        </p:txBody>
      </p:sp>
      <p:sp>
        <p:nvSpPr>
          <p:cNvPr id="31" name="모서리가 둥근 직사각형 30"/>
          <p:cNvSpPr/>
          <p:nvPr/>
        </p:nvSpPr>
        <p:spPr>
          <a:xfrm>
            <a:off x="214313" y="1212828"/>
            <a:ext cx="2566615" cy="285750"/>
          </a:xfrm>
          <a:prstGeom prst="roundRect">
            <a:avLst/>
          </a:prstGeom>
        </p:spPr>
        <p:style>
          <a:lnRef idx="1">
            <a:schemeClr val="accent2"/>
          </a:lnRef>
          <a:fillRef idx="2">
            <a:schemeClr val="accent2"/>
          </a:fillRef>
          <a:effectRef idx="1">
            <a:schemeClr val="accent2"/>
          </a:effectRef>
          <a:fontRef idx="minor">
            <a:schemeClr val="dk1"/>
          </a:fontRef>
        </p:style>
        <p:txBody>
          <a:bodyPr anchor="ctr"/>
          <a:lstStyle/>
          <a:p>
            <a:pPr fontAlgn="auto">
              <a:spcBef>
                <a:spcPts val="0"/>
              </a:spcBef>
              <a:spcAft>
                <a:spcPts val="0"/>
              </a:spcAft>
              <a:defRPr/>
            </a:pPr>
            <a:r>
              <a:rPr kumimoji="0" lang="en-US" altLang="ko-KR" sz="1200" b="1" dirty="0"/>
              <a:t>2.4.10 ACK</a:t>
            </a:r>
            <a:endParaRPr kumimoji="0" lang="ko-KR" altLang="en-US" sz="1200" b="1" dirty="0"/>
          </a:p>
        </p:txBody>
      </p:sp>
      <p:sp>
        <p:nvSpPr>
          <p:cNvPr id="19" name="TextBox 18"/>
          <p:cNvSpPr txBox="1"/>
          <p:nvPr/>
        </p:nvSpPr>
        <p:spPr>
          <a:xfrm>
            <a:off x="285728" y="3786182"/>
            <a:ext cx="3539752" cy="261610"/>
          </a:xfrm>
          <a:prstGeom prst="rect">
            <a:avLst/>
          </a:prstGeom>
          <a:noFill/>
        </p:spPr>
        <p:txBody>
          <a:bodyPr wrap="none" rtlCol="0">
            <a:spAutoFit/>
          </a:bodyPr>
          <a:lstStyle/>
          <a:p>
            <a:r>
              <a:rPr lang="en-US" altLang="ko-KR" sz="1100" dirty="0"/>
              <a:t>* No ACK sent by STB </a:t>
            </a:r>
            <a:r>
              <a:rPr lang="en-US" altLang="ko-KR" sz="1100" dirty="0" err="1"/>
              <a:t>deamon</a:t>
            </a:r>
            <a:r>
              <a:rPr lang="en-US" altLang="ko-KR" sz="1100" dirty="0"/>
              <a:t> to STB ATT program</a:t>
            </a:r>
            <a:endParaRPr lang="ko-KR" altLang="en-US" sz="1100" dirty="0"/>
          </a:p>
        </p:txBody>
      </p:sp>
      <p:sp>
        <p:nvSpPr>
          <p:cNvPr id="21" name="슬라이드 번호 개체 틀 20"/>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25</a:t>
            </a:fld>
            <a:endParaRPr lang="ko-KR" altLang="en-US"/>
          </a:p>
        </p:txBody>
      </p:sp>
      <p:grpSp>
        <p:nvGrpSpPr>
          <p:cNvPr id="22" name="그룹 20"/>
          <p:cNvGrpSpPr/>
          <p:nvPr/>
        </p:nvGrpSpPr>
        <p:grpSpPr>
          <a:xfrm>
            <a:off x="3022624" y="35496"/>
            <a:ext cx="3790752" cy="432048"/>
            <a:chOff x="214313" y="714375"/>
            <a:chExt cx="6429375" cy="714375"/>
          </a:xfrm>
        </p:grpSpPr>
        <p:sp>
          <p:nvSpPr>
            <p:cNvPr id="32" name="모서리가 둥근 직사각형 3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33" name="모서리가 둥근 직사각형 3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1000" dirty="0">
                  <a:latin typeface="HY견고딕" pitchFamily="18" charset="-127"/>
                  <a:ea typeface="HY견고딕" pitchFamily="18" charset="-127"/>
                </a:rPr>
                <a:t>2. STB </a:t>
              </a:r>
              <a:r>
                <a:rPr lang="en-US" altLang="ko-KR" sz="1000" dirty="0" err="1">
                  <a:latin typeface="HY견고딕" pitchFamily="18" charset="-127"/>
                  <a:ea typeface="HY견고딕" pitchFamily="18" charset="-127"/>
                </a:rPr>
                <a:t>Deamon</a:t>
              </a:r>
              <a:r>
                <a:rPr lang="en-US" altLang="ko-KR" sz="1000" dirty="0">
                  <a:latin typeface="HY견고딕" pitchFamily="18" charset="-127"/>
                  <a:ea typeface="HY견고딕" pitchFamily="18" charset="-127"/>
                </a:rPr>
                <a:t> communication Scenario</a:t>
              </a:r>
              <a:endParaRPr lang="ko-KR" altLang="en-US" sz="1000" dirty="0">
                <a:latin typeface="HY견고딕" pitchFamily="18" charset="-127"/>
                <a:ea typeface="HY견고딕" pitchFamily="18" charset="-127"/>
              </a:endParaRPr>
            </a:p>
          </p:txBody>
        </p:sp>
      </p:grpSp>
      <p:sp>
        <p:nvSpPr>
          <p:cNvPr id="36" name="TextBox 35"/>
          <p:cNvSpPr txBox="1"/>
          <p:nvPr/>
        </p:nvSpPr>
        <p:spPr>
          <a:xfrm>
            <a:off x="1817821" y="8460432"/>
            <a:ext cx="3222357" cy="246221"/>
          </a:xfrm>
          <a:prstGeom prst="rect">
            <a:avLst/>
          </a:prstGeom>
          <a:noFill/>
        </p:spPr>
        <p:txBody>
          <a:bodyPr wrap="none" rtlCol="0">
            <a:spAutoFit/>
          </a:bodyPr>
          <a:lstStyle/>
          <a:p>
            <a:r>
              <a:rPr lang="en-US" altLang="ko-KR" sz="1000" dirty="0"/>
              <a:t>[Example for configuration of ACK transport packet]</a:t>
            </a:r>
            <a:endParaRPr lang="ko-KR" altLang="en-US" sz="1000" dirty="0"/>
          </a:p>
        </p:txBody>
      </p:sp>
      <p:sp>
        <p:nvSpPr>
          <p:cNvPr id="37" name="모서리가 둥근 직사각형 36"/>
          <p:cNvSpPr/>
          <p:nvPr/>
        </p:nvSpPr>
        <p:spPr>
          <a:xfrm>
            <a:off x="3526681" y="611560"/>
            <a:ext cx="328669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2.4 STB </a:t>
            </a:r>
            <a:r>
              <a:rPr kumimoji="0" lang="en-US" altLang="ko-KR" sz="1000" b="1" dirty="0" err="1"/>
              <a:t>Deamon</a:t>
            </a:r>
            <a:r>
              <a:rPr kumimoji="0" lang="en-US" altLang="ko-KR" sz="1000" b="1" dirty="0"/>
              <a:t> Communication Detail Protocol</a:t>
            </a:r>
            <a:endParaRPr kumimoji="0" lang="ko-KR" altLang="en-US" sz="10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976292"/>
            <a:ext cx="6429375" cy="698819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179275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547664"/>
            <a:ext cx="393476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3.1 </a:t>
            </a:r>
            <a:r>
              <a:rPr lang="en-US" altLang="ko-KR" sz="1000" b="1" dirty="0"/>
              <a:t>Management Server communication Overview</a:t>
            </a:r>
            <a:endParaRPr kumimoji="0" lang="en-US" altLang="ko-KR" sz="1000" b="1" dirty="0"/>
          </a:p>
        </p:txBody>
      </p:sp>
      <p:sp>
        <p:nvSpPr>
          <p:cNvPr id="11" name="모서리가 둥근 직사각형 10"/>
          <p:cNvSpPr/>
          <p:nvPr/>
        </p:nvSpPr>
        <p:spPr>
          <a:xfrm>
            <a:off x="357188" y="2119168"/>
            <a:ext cx="6143625" cy="743805"/>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STB daemon reports IP and authentication status of STB to the management server when STB is booting for IP Information Management of the STB.</a:t>
            </a:r>
          </a:p>
          <a:p>
            <a:pPr fontAlgn="auto">
              <a:spcBef>
                <a:spcPts val="0"/>
              </a:spcBef>
              <a:spcAft>
                <a:spcPts val="0"/>
              </a:spcAft>
              <a:defRPr/>
            </a:pPr>
            <a:r>
              <a:rPr lang="en-US" altLang="ko-KR" sz="1000" dirty="0"/>
              <a:t>The STB ATT program uses MAC information from STB inputted by the administrator to obtain STB IP information from the management server for network access to STB.</a:t>
            </a:r>
            <a:endParaRPr lang="en-US" altLang="ko-KR" sz="1000" kern="0" dirty="0"/>
          </a:p>
        </p:txBody>
      </p:sp>
      <p:cxnSp>
        <p:nvCxnSpPr>
          <p:cNvPr id="38" name="직선 화살표 연결선 37"/>
          <p:cNvCxnSpPr/>
          <p:nvPr/>
        </p:nvCxnSpPr>
        <p:spPr>
          <a:xfrm>
            <a:off x="1435218" y="3295601"/>
            <a:ext cx="0" cy="25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39" name="직선 화살표 연결선 38"/>
          <p:cNvCxnSpPr/>
          <p:nvPr/>
        </p:nvCxnSpPr>
        <p:spPr>
          <a:xfrm>
            <a:off x="5035618" y="3295601"/>
            <a:ext cx="0" cy="25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2" name="직선 화살표 연결선 41"/>
          <p:cNvCxnSpPr/>
          <p:nvPr/>
        </p:nvCxnSpPr>
        <p:spPr>
          <a:xfrm>
            <a:off x="6115738" y="3867105"/>
            <a:ext cx="0" cy="1620000"/>
          </a:xfrm>
          <a:prstGeom prst="straightConnector1">
            <a:avLst/>
          </a:prstGeom>
          <a:ln>
            <a:headEnd type="none" w="med" len="med"/>
            <a:tailEnd type="triangle" w="med" len="med"/>
          </a:ln>
        </p:spPr>
        <p:style>
          <a:lnRef idx="3">
            <a:schemeClr val="dk1"/>
          </a:lnRef>
          <a:fillRef idx="0">
            <a:schemeClr val="dk1"/>
          </a:fillRef>
          <a:effectRef idx="2">
            <a:schemeClr val="dk1"/>
          </a:effectRef>
          <a:fontRef idx="minor">
            <a:schemeClr val="tx1"/>
          </a:fontRef>
        </p:style>
      </p:cxnSp>
      <p:cxnSp>
        <p:nvCxnSpPr>
          <p:cNvPr id="44" name="직선 연결선 43"/>
          <p:cNvCxnSpPr/>
          <p:nvPr/>
        </p:nvCxnSpPr>
        <p:spPr>
          <a:xfrm>
            <a:off x="5035618" y="4200723"/>
            <a:ext cx="1080120" cy="0"/>
          </a:xfrm>
          <a:prstGeom prst="line">
            <a:avLst/>
          </a:prstGeom>
          <a:ln w="19050">
            <a:solidFill>
              <a:srgbClr val="92D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5035618" y="3799862"/>
            <a:ext cx="1080120" cy="553998"/>
          </a:xfrm>
          <a:prstGeom prst="rect">
            <a:avLst/>
          </a:prstGeom>
          <a:noFill/>
        </p:spPr>
        <p:txBody>
          <a:bodyPr wrap="square" rtlCol="0">
            <a:spAutoFit/>
          </a:bodyPr>
          <a:lstStyle/>
          <a:p>
            <a:pPr algn="ctr"/>
            <a:r>
              <a:rPr lang="en-US" altLang="ko-KR" sz="1000" dirty="0"/>
              <a:t>Mac, IP, </a:t>
            </a:r>
          </a:p>
          <a:p>
            <a:pPr algn="ctr"/>
            <a:r>
              <a:rPr lang="en-US" altLang="ko-KR" sz="1000" dirty="0"/>
              <a:t>Authentication,</a:t>
            </a:r>
          </a:p>
          <a:p>
            <a:pPr algn="ctr"/>
            <a:r>
              <a:rPr lang="en-US" altLang="ko-KR" sz="1000" dirty="0"/>
              <a:t>Step</a:t>
            </a:r>
            <a:endParaRPr lang="ko-KR" altLang="en-US" sz="1000" dirty="0"/>
          </a:p>
        </p:txBody>
      </p:sp>
      <p:cxnSp>
        <p:nvCxnSpPr>
          <p:cNvPr id="46" name="직선 연결선 45"/>
          <p:cNvCxnSpPr/>
          <p:nvPr/>
        </p:nvCxnSpPr>
        <p:spPr>
          <a:xfrm>
            <a:off x="5035618" y="4515177"/>
            <a:ext cx="10801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035618" y="4416584"/>
            <a:ext cx="1080120" cy="261610"/>
          </a:xfrm>
          <a:prstGeom prst="rect">
            <a:avLst/>
          </a:prstGeom>
          <a:noFill/>
        </p:spPr>
        <p:txBody>
          <a:bodyPr wrap="square" rtlCol="0">
            <a:spAutoFit/>
          </a:bodyPr>
          <a:lstStyle/>
          <a:p>
            <a:pPr algn="ctr"/>
            <a:r>
              <a:rPr lang="en-US" altLang="ko-KR" sz="1100" dirty="0" err="1"/>
              <a:t>Ack</a:t>
            </a:r>
            <a:endParaRPr lang="ko-KR" altLang="en-US" sz="1100" dirty="0"/>
          </a:p>
        </p:txBody>
      </p:sp>
      <p:cxnSp>
        <p:nvCxnSpPr>
          <p:cNvPr id="48" name="직선 연결선 47"/>
          <p:cNvCxnSpPr/>
          <p:nvPr/>
        </p:nvCxnSpPr>
        <p:spPr>
          <a:xfrm>
            <a:off x="1435218" y="4848795"/>
            <a:ext cx="4680520" cy="0"/>
          </a:xfrm>
          <a:prstGeom prst="line">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435218" y="4587185"/>
            <a:ext cx="4680520" cy="261610"/>
          </a:xfrm>
          <a:prstGeom prst="rect">
            <a:avLst/>
          </a:prstGeom>
          <a:noFill/>
        </p:spPr>
        <p:txBody>
          <a:bodyPr wrap="square" rtlCol="0">
            <a:spAutoFit/>
          </a:bodyPr>
          <a:lstStyle/>
          <a:p>
            <a:pPr algn="ctr"/>
            <a:r>
              <a:rPr lang="en-US" altLang="ko-KR" sz="1100" dirty="0"/>
              <a:t>Request IP based on Mac as a</a:t>
            </a:r>
            <a:r>
              <a:rPr lang="ko-KR" altLang="en-US" sz="1100" dirty="0"/>
              <a:t> </a:t>
            </a:r>
            <a:r>
              <a:rPr lang="en-US" altLang="ko-KR" sz="1100" dirty="0"/>
              <a:t>Key</a:t>
            </a:r>
            <a:endParaRPr lang="ko-KR" altLang="en-US" sz="1100" dirty="0"/>
          </a:p>
        </p:txBody>
      </p:sp>
      <p:cxnSp>
        <p:nvCxnSpPr>
          <p:cNvPr id="50" name="직선 연결선 49"/>
          <p:cNvCxnSpPr/>
          <p:nvPr/>
        </p:nvCxnSpPr>
        <p:spPr>
          <a:xfrm>
            <a:off x="1435218" y="5163249"/>
            <a:ext cx="4680520" cy="0"/>
          </a:xfrm>
          <a:prstGeom prst="line">
            <a:avLst/>
          </a:prstGeom>
          <a:ln w="19050">
            <a:solidFill>
              <a:srgbClr val="FFC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1435218" y="4901639"/>
            <a:ext cx="4680520" cy="261610"/>
          </a:xfrm>
          <a:prstGeom prst="rect">
            <a:avLst/>
          </a:prstGeom>
          <a:noFill/>
        </p:spPr>
        <p:txBody>
          <a:bodyPr wrap="square" rtlCol="0">
            <a:spAutoFit/>
          </a:bodyPr>
          <a:lstStyle/>
          <a:p>
            <a:pPr algn="ctr"/>
            <a:r>
              <a:rPr lang="en-US" altLang="ko-KR" sz="1100" dirty="0" err="1"/>
              <a:t>Ack</a:t>
            </a:r>
            <a:r>
              <a:rPr lang="en-US" altLang="ko-KR" sz="1100" dirty="0"/>
              <a:t>(IP, Update Date, Authentication)</a:t>
            </a:r>
            <a:endParaRPr lang="ko-KR" altLang="en-US" sz="1100" dirty="0"/>
          </a:p>
        </p:txBody>
      </p:sp>
      <p:sp>
        <p:nvSpPr>
          <p:cNvPr id="52" name="모서리가 둥근 직사각형 51"/>
          <p:cNvSpPr/>
          <p:nvPr/>
        </p:nvSpPr>
        <p:spPr>
          <a:xfrm>
            <a:off x="332656" y="3799862"/>
            <a:ext cx="6024998" cy="1559666"/>
          </a:xfrm>
          <a:prstGeom prst="roundRect">
            <a:avLst/>
          </a:prstGeom>
          <a:noFill/>
          <a:ln>
            <a:solidFill>
              <a:schemeClr val="bg2">
                <a:lumMod val="9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모서리가 둥근 직사각형 52"/>
          <p:cNvSpPr/>
          <p:nvPr/>
        </p:nvSpPr>
        <p:spPr>
          <a:xfrm>
            <a:off x="404664" y="4351416"/>
            <a:ext cx="936104" cy="64807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ko-KR" sz="1200" b="1" dirty="0"/>
              <a:t>Create STB IP</a:t>
            </a:r>
          </a:p>
          <a:p>
            <a:pPr algn="ctr"/>
            <a:r>
              <a:rPr lang="en-US" altLang="ko-KR" sz="1200" b="1" dirty="0"/>
              <a:t>Inform.</a:t>
            </a:r>
            <a:endParaRPr lang="ko-KR" altLang="en-US" sz="1200" b="1" dirty="0"/>
          </a:p>
        </p:txBody>
      </p:sp>
      <p:graphicFrame>
        <p:nvGraphicFramePr>
          <p:cNvPr id="54" name="표 53"/>
          <p:cNvGraphicFramePr>
            <a:graphicFrameLocks noGrp="1"/>
          </p:cNvGraphicFramePr>
          <p:nvPr>
            <p:extLst>
              <p:ext uri="{D42A27DB-BD31-4B8C-83A1-F6EECF244321}">
                <p14:modId xmlns:p14="http://schemas.microsoft.com/office/powerpoint/2010/main" val="3121970046"/>
              </p:ext>
            </p:extLst>
          </p:nvPr>
        </p:nvGraphicFramePr>
        <p:xfrm>
          <a:off x="428604" y="5987032"/>
          <a:ext cx="6072230" cy="28346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1227390">
                  <a:extLst>
                    <a:ext uri="{9D8B030D-6E8A-4147-A177-3AD203B41FA5}">
                      <a16:colId xmlns:a16="http://schemas.microsoft.com/office/drawing/2014/main" val="20001"/>
                    </a:ext>
                  </a:extLst>
                </a:gridCol>
                <a:gridCol w="3287858">
                  <a:extLst>
                    <a:ext uri="{9D8B030D-6E8A-4147-A177-3AD203B41FA5}">
                      <a16:colId xmlns:a16="http://schemas.microsoft.com/office/drawing/2014/main" val="20002"/>
                    </a:ext>
                  </a:extLst>
                </a:gridCol>
              </a:tblGrid>
              <a:tr h="0">
                <a:tc>
                  <a:txBody>
                    <a:bodyPr/>
                    <a:lstStyle/>
                    <a:p>
                      <a:pPr algn="ctr" latinLnBrk="1"/>
                      <a:r>
                        <a:rPr lang="en-US" altLang="ko-KR" sz="1200" dirty="0"/>
                        <a:t>Name</a:t>
                      </a:r>
                      <a:r>
                        <a:rPr lang="en-US" altLang="ko-KR" sz="1200" baseline="0" dirty="0"/>
                        <a:t> of column</a:t>
                      </a:r>
                      <a:endParaRPr lang="ko-KR" altLang="en-US" sz="1200" dirty="0"/>
                    </a:p>
                  </a:txBody>
                  <a:tcPr/>
                </a:tc>
                <a:tc>
                  <a:txBody>
                    <a:bodyPr/>
                    <a:lstStyle/>
                    <a:p>
                      <a:pPr algn="ctr" latinLnBrk="1"/>
                      <a:r>
                        <a:rPr lang="en-US" altLang="ko-KR" sz="1200" dirty="0"/>
                        <a:t>Data type</a:t>
                      </a:r>
                      <a:endParaRPr lang="ko-KR" altLang="en-US" sz="1200" dirty="0"/>
                    </a:p>
                  </a:txBody>
                  <a:tcPr/>
                </a:tc>
                <a:tc>
                  <a:txBody>
                    <a:bodyPr/>
                    <a:lstStyle/>
                    <a:p>
                      <a:pPr algn="ctr" latinLnBrk="1"/>
                      <a:r>
                        <a:rPr lang="en-US" altLang="ko-KR" sz="1200" dirty="0"/>
                        <a:t>Description</a:t>
                      </a:r>
                      <a:endParaRPr lang="ko-KR" altLang="en-US" sz="1200" dirty="0"/>
                    </a:p>
                  </a:txBody>
                  <a:tcPr/>
                </a:tc>
                <a:extLst>
                  <a:ext uri="{0D108BD9-81ED-4DB2-BD59-A6C34878D82A}">
                    <a16:rowId xmlns:a16="http://schemas.microsoft.com/office/drawing/2014/main" val="10000"/>
                  </a:ext>
                </a:extLst>
              </a:tr>
              <a:tr h="0">
                <a:tc>
                  <a:txBody>
                    <a:bodyPr/>
                    <a:lstStyle/>
                    <a:p>
                      <a:pPr latinLnBrk="1"/>
                      <a:r>
                        <a:rPr lang="en-US" altLang="ko-KR" sz="1200" dirty="0"/>
                        <a:t>UPDATE_DATE</a:t>
                      </a:r>
                      <a:endParaRPr lang="ko-KR" altLang="en-US" sz="1200" dirty="0"/>
                    </a:p>
                  </a:txBody>
                  <a:tcPr/>
                </a:tc>
                <a:tc>
                  <a:txBody>
                    <a:bodyPr/>
                    <a:lstStyle/>
                    <a:p>
                      <a:pPr latinLnBrk="1"/>
                      <a:r>
                        <a:rPr lang="en-US" altLang="ko-KR" sz="1200" dirty="0" err="1"/>
                        <a:t>Varchar</a:t>
                      </a:r>
                      <a:r>
                        <a:rPr lang="en-US" altLang="ko-KR" sz="1200" dirty="0"/>
                        <a:t>(20)</a:t>
                      </a:r>
                      <a:endParaRPr lang="ko-KR" altLang="en-US" sz="1200" dirty="0"/>
                    </a:p>
                  </a:txBody>
                  <a:tcPr/>
                </a:tc>
                <a:tc>
                  <a:txBody>
                    <a:bodyPr/>
                    <a:lstStyle/>
                    <a:p>
                      <a:pPr latinLnBrk="1"/>
                      <a:r>
                        <a:rPr lang="en-US" altLang="ko-KR" sz="1200" dirty="0"/>
                        <a:t>Time when IP information</a:t>
                      </a:r>
                      <a:r>
                        <a:rPr lang="en-US" altLang="ko-KR" sz="1200" baseline="0" dirty="0"/>
                        <a:t> updated</a:t>
                      </a:r>
                      <a:endParaRPr lang="en-US" altLang="ko-KR" sz="1200" dirty="0"/>
                    </a:p>
                    <a:p>
                      <a:pPr latinLnBrk="1"/>
                      <a:r>
                        <a:rPr lang="en-US" altLang="ko-KR" sz="1200" dirty="0"/>
                        <a:t>(This inform.</a:t>
                      </a:r>
                      <a:r>
                        <a:rPr lang="en-US" altLang="ko-KR" sz="1200" baseline="0" dirty="0"/>
                        <a:t> is self-generated by the management server when data is received.)</a:t>
                      </a:r>
                      <a:endParaRPr lang="ko-KR" altLang="en-US" sz="1200" dirty="0"/>
                    </a:p>
                  </a:txBody>
                  <a:tcPr/>
                </a:tc>
                <a:extLst>
                  <a:ext uri="{0D108BD9-81ED-4DB2-BD59-A6C34878D82A}">
                    <a16:rowId xmlns:a16="http://schemas.microsoft.com/office/drawing/2014/main" val="10001"/>
                  </a:ext>
                </a:extLst>
              </a:tr>
              <a:tr h="0">
                <a:tc>
                  <a:txBody>
                    <a:bodyPr/>
                    <a:lstStyle/>
                    <a:p>
                      <a:pPr latinLnBrk="1"/>
                      <a:r>
                        <a:rPr lang="en-US" altLang="ko-KR" sz="1200" dirty="0"/>
                        <a:t>STB_MAC</a:t>
                      </a:r>
                      <a:endParaRPr lang="ko-KR" altLang="en-US" sz="1200" dirty="0"/>
                    </a:p>
                  </a:txBody>
                  <a:tcPr/>
                </a:tc>
                <a:tc>
                  <a:txBody>
                    <a:bodyPr/>
                    <a:lstStyle/>
                    <a:p>
                      <a:pPr latinLnBrk="1"/>
                      <a:r>
                        <a:rPr lang="en-US" altLang="ko-KR" sz="1200" dirty="0" err="1"/>
                        <a:t>Varchar</a:t>
                      </a:r>
                      <a:r>
                        <a:rPr lang="en-US" altLang="ko-KR" sz="1200" dirty="0"/>
                        <a:t>(18)</a:t>
                      </a:r>
                      <a:endParaRPr lang="ko-KR" altLang="en-US" sz="1200" dirty="0"/>
                    </a:p>
                  </a:txBody>
                  <a:tcPr/>
                </a:tc>
                <a:tc>
                  <a:txBody>
                    <a:bodyPr/>
                    <a:lstStyle/>
                    <a:p>
                      <a:pPr latinLnBrk="1"/>
                      <a:r>
                        <a:rPr lang="en-US" altLang="ko-KR" sz="1200" dirty="0"/>
                        <a:t>STB MAC Address(Data classification Key)</a:t>
                      </a:r>
                      <a:endParaRPr lang="ko-KR" altLang="en-US" sz="1200" dirty="0"/>
                    </a:p>
                  </a:txBody>
                  <a:tcPr/>
                </a:tc>
                <a:extLst>
                  <a:ext uri="{0D108BD9-81ED-4DB2-BD59-A6C34878D82A}">
                    <a16:rowId xmlns:a16="http://schemas.microsoft.com/office/drawing/2014/main" val="10002"/>
                  </a:ext>
                </a:extLst>
              </a:tr>
              <a:tr h="0">
                <a:tc>
                  <a:txBody>
                    <a:bodyPr/>
                    <a:lstStyle/>
                    <a:p>
                      <a:pPr latinLnBrk="1"/>
                      <a:r>
                        <a:rPr lang="en-US" altLang="ko-KR" sz="1200" dirty="0"/>
                        <a:t>STB_IP</a:t>
                      </a:r>
                      <a:endParaRPr lang="ko-KR" altLang="en-US" sz="1200" dirty="0"/>
                    </a:p>
                  </a:txBody>
                  <a:tcPr/>
                </a:tc>
                <a:tc>
                  <a:txBody>
                    <a:bodyPr/>
                    <a:lstStyle/>
                    <a:p>
                      <a:pPr latinLnBrk="1"/>
                      <a:r>
                        <a:rPr lang="en-US" altLang="ko-KR" sz="1200" dirty="0" err="1"/>
                        <a:t>Varchar</a:t>
                      </a:r>
                      <a:r>
                        <a:rPr lang="en-US" altLang="ko-KR" sz="1200" dirty="0"/>
                        <a:t>(16)</a:t>
                      </a:r>
                      <a:endParaRPr lang="ko-KR" altLang="en-US" sz="1200" dirty="0"/>
                    </a:p>
                  </a:txBody>
                  <a:tcPr/>
                </a:tc>
                <a:tc>
                  <a:txBody>
                    <a:bodyPr/>
                    <a:lstStyle/>
                    <a:p>
                      <a:pPr latinLnBrk="1"/>
                      <a:r>
                        <a:rPr lang="en-US" altLang="ko-KR" sz="1200" dirty="0"/>
                        <a:t>STB</a:t>
                      </a:r>
                      <a:r>
                        <a:rPr lang="en-US" altLang="ko-KR" sz="1200" baseline="0" dirty="0"/>
                        <a:t> IP Address</a:t>
                      </a:r>
                      <a:endParaRPr lang="ko-KR" altLang="en-US" sz="1200" dirty="0"/>
                    </a:p>
                  </a:txBody>
                  <a:tcPr/>
                </a:tc>
                <a:extLst>
                  <a:ext uri="{0D108BD9-81ED-4DB2-BD59-A6C34878D82A}">
                    <a16:rowId xmlns:a16="http://schemas.microsoft.com/office/drawing/2014/main" val="10003"/>
                  </a:ext>
                </a:extLst>
              </a:tr>
              <a:tr h="0">
                <a:tc>
                  <a:txBody>
                    <a:bodyPr/>
                    <a:lstStyle/>
                    <a:p>
                      <a:pPr latinLnBrk="1"/>
                      <a:r>
                        <a:rPr lang="en-US" altLang="ko-KR" sz="1200" dirty="0"/>
                        <a:t>AUTHENTICATION</a:t>
                      </a:r>
                      <a:endParaRPr lang="ko-KR" altLang="en-US" sz="1200" dirty="0"/>
                    </a:p>
                  </a:txBody>
                  <a:tcPr/>
                </a:tc>
                <a:tc>
                  <a:txBody>
                    <a:bodyPr/>
                    <a:lstStyle/>
                    <a:p>
                      <a:pPr latinLnBrk="1"/>
                      <a:r>
                        <a:rPr lang="en-US" altLang="ko-KR" sz="1200" dirty="0"/>
                        <a:t>Number(1)</a:t>
                      </a:r>
                      <a:endParaRPr lang="ko-KR" altLang="en-US" sz="1200" dirty="0"/>
                    </a:p>
                  </a:txBody>
                  <a:tcPr/>
                </a:tc>
                <a:tc>
                  <a:txBody>
                    <a:bodyPr/>
                    <a:lstStyle/>
                    <a:p>
                      <a:pPr latinLnBrk="1"/>
                      <a:r>
                        <a:rPr lang="en-US" altLang="ko-KR" sz="1200" dirty="0"/>
                        <a:t>STB initial boot Authentication</a:t>
                      </a:r>
                      <a:r>
                        <a:rPr lang="en-US" altLang="ko-KR" sz="1200" baseline="0" dirty="0"/>
                        <a:t> status</a:t>
                      </a:r>
                      <a:endParaRPr lang="ko-KR" altLang="en-US" sz="1200" dirty="0"/>
                    </a:p>
                  </a:txBody>
                  <a:tcPr/>
                </a:tc>
                <a:extLst>
                  <a:ext uri="{0D108BD9-81ED-4DB2-BD59-A6C34878D82A}">
                    <a16:rowId xmlns:a16="http://schemas.microsoft.com/office/drawing/2014/main" val="10004"/>
                  </a:ext>
                </a:extLst>
              </a:tr>
              <a:tr h="0">
                <a:tc>
                  <a:txBody>
                    <a:bodyPr/>
                    <a:lstStyle/>
                    <a:p>
                      <a:pPr latinLnBrk="1"/>
                      <a:r>
                        <a:rPr lang="en-US" altLang="ko-KR" sz="1200" dirty="0">
                          <a:solidFill>
                            <a:schemeClr val="tx1"/>
                          </a:solidFill>
                        </a:rPr>
                        <a:t>REBOOT_STEP</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solidFill>
                        </a:rPr>
                        <a:t>Number(1)</a:t>
                      </a:r>
                      <a:endParaRPr lang="ko-KR" altLang="en-US" sz="1200" dirty="0">
                        <a:solidFill>
                          <a:schemeClr val="tx1"/>
                        </a:solidFill>
                      </a:endParaRPr>
                    </a:p>
                  </a:txBody>
                  <a:tcPr/>
                </a:tc>
                <a:tc>
                  <a:txBody>
                    <a:bodyPr/>
                    <a:lstStyle/>
                    <a:p>
                      <a:pPr latinLnBrk="1"/>
                      <a:r>
                        <a:rPr lang="en-US" altLang="ko-KR" sz="1200" baseline="0" dirty="0">
                          <a:solidFill>
                            <a:schemeClr val="tx1"/>
                          </a:solidFill>
                        </a:rPr>
                        <a:t>1 ~ 3</a:t>
                      </a:r>
                      <a:endParaRPr lang="ko-KR" altLang="en-US" sz="1200" dirty="0">
                        <a:solidFill>
                          <a:schemeClr val="tx1"/>
                        </a:solidFill>
                      </a:endParaRPr>
                    </a:p>
                  </a:txBody>
                  <a:tcPr/>
                </a:tc>
                <a:extLst>
                  <a:ext uri="{0D108BD9-81ED-4DB2-BD59-A6C34878D82A}">
                    <a16:rowId xmlns:a16="http://schemas.microsoft.com/office/drawing/2014/main" val="10005"/>
                  </a:ext>
                </a:extLst>
              </a:tr>
              <a:tr h="0">
                <a:tc>
                  <a:txBody>
                    <a:bodyPr/>
                    <a:lstStyle/>
                    <a:p>
                      <a:pPr latinLnBrk="1"/>
                      <a:r>
                        <a:rPr lang="en-US" altLang="ko-KR" sz="1200" dirty="0">
                          <a:solidFill>
                            <a:schemeClr val="tx1"/>
                          </a:solidFill>
                        </a:rPr>
                        <a:t>STB_SW-VER</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a:solidFill>
                            <a:schemeClr val="tx1"/>
                          </a:solidFill>
                        </a:rPr>
                        <a:t>Varchar</a:t>
                      </a:r>
                      <a:r>
                        <a:rPr lang="en-US" altLang="ko-KR" sz="1200" dirty="0">
                          <a:solidFill>
                            <a:schemeClr val="tx1"/>
                          </a:solidFill>
                        </a:rPr>
                        <a:t>(16)</a:t>
                      </a:r>
                      <a:endParaRPr lang="ko-KR" altLang="en-US" sz="1200" dirty="0">
                        <a:solidFill>
                          <a:schemeClr val="tx1"/>
                        </a:solidFill>
                      </a:endParaRPr>
                    </a:p>
                  </a:txBody>
                  <a:tcPr/>
                </a:tc>
                <a:tc>
                  <a:txBody>
                    <a:bodyPr/>
                    <a:lstStyle/>
                    <a:p>
                      <a:pPr latinLnBrk="1"/>
                      <a:r>
                        <a:rPr lang="en-US" altLang="ko-KR" sz="1200" dirty="0">
                          <a:solidFill>
                            <a:schemeClr val="tx1"/>
                          </a:solidFill>
                        </a:rPr>
                        <a:t>SW version(1.5.3.1)</a:t>
                      </a:r>
                      <a:endParaRPr lang="ko-KR" altLang="en-US" sz="1200" dirty="0">
                        <a:solidFill>
                          <a:schemeClr val="tx1"/>
                        </a:solidFill>
                      </a:endParaRPr>
                    </a:p>
                  </a:txBody>
                  <a:tcPr/>
                </a:tc>
                <a:extLst>
                  <a:ext uri="{0D108BD9-81ED-4DB2-BD59-A6C34878D82A}">
                    <a16:rowId xmlns:a16="http://schemas.microsoft.com/office/drawing/2014/main" val="10006"/>
                  </a:ext>
                </a:extLst>
              </a:tr>
              <a:tr h="0">
                <a:tc>
                  <a:txBody>
                    <a:bodyPr/>
                    <a:lstStyle/>
                    <a:p>
                      <a:pPr latinLnBrk="1"/>
                      <a:r>
                        <a:rPr lang="en-US" altLang="ko-KR" sz="1200" dirty="0">
                          <a:solidFill>
                            <a:schemeClr val="tx1"/>
                          </a:solidFill>
                        </a:rPr>
                        <a:t>STB_PARTIAL_VER</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a:solidFill>
                            <a:schemeClr val="tx1"/>
                          </a:solidFill>
                        </a:rPr>
                        <a:t>Varchar</a:t>
                      </a:r>
                      <a:r>
                        <a:rPr lang="en-US" altLang="ko-KR" sz="1200" dirty="0">
                          <a:solidFill>
                            <a:schemeClr val="tx1"/>
                          </a:solidFill>
                        </a:rPr>
                        <a:t>(16)</a:t>
                      </a:r>
                      <a:endParaRPr lang="ko-KR" altLang="en-US" sz="1200" dirty="0">
                        <a:solidFill>
                          <a:schemeClr val="tx1"/>
                        </a:solidFill>
                      </a:endParaRPr>
                    </a:p>
                  </a:txBody>
                  <a:tcPr/>
                </a:tc>
                <a:tc>
                  <a:txBody>
                    <a:bodyPr/>
                    <a:lstStyle/>
                    <a:p>
                      <a:pPr latinLnBrk="1"/>
                      <a:r>
                        <a:rPr lang="en-US" altLang="ko-KR" sz="1200" dirty="0">
                          <a:solidFill>
                            <a:schemeClr val="tx1"/>
                          </a:solidFill>
                        </a:rPr>
                        <a:t>Partial Patch version(5.2.3.4)</a:t>
                      </a:r>
                      <a:endParaRPr lang="ko-KR" altLang="en-US" sz="1200" dirty="0">
                        <a:solidFill>
                          <a:schemeClr val="tx1"/>
                        </a:solidFill>
                      </a:endParaRPr>
                    </a:p>
                  </a:txBody>
                  <a:tcPr/>
                </a:tc>
                <a:extLst>
                  <a:ext uri="{0D108BD9-81ED-4DB2-BD59-A6C34878D82A}">
                    <a16:rowId xmlns:a16="http://schemas.microsoft.com/office/drawing/2014/main" val="10007"/>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a:solidFill>
                            <a:schemeClr val="tx1"/>
                          </a:solidFill>
                        </a:rPr>
                        <a:t>STB_MODEL</a:t>
                      </a:r>
                      <a:endParaRPr lang="ko-KR" altLang="en-US" sz="1200" dirty="0">
                        <a:solidFill>
                          <a:schemeClr val="tx1"/>
                        </a:solidFill>
                      </a:endParaRPr>
                    </a:p>
                  </a:txBody>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dirty="0" err="1">
                          <a:solidFill>
                            <a:schemeClr val="tx1"/>
                          </a:solidFill>
                        </a:rPr>
                        <a:t>Varchar</a:t>
                      </a:r>
                      <a:r>
                        <a:rPr lang="en-US" altLang="ko-KR" sz="1200" dirty="0">
                          <a:solidFill>
                            <a:schemeClr val="tx1"/>
                          </a:solidFill>
                        </a:rPr>
                        <a:t>(16)</a:t>
                      </a:r>
                      <a:endParaRPr lang="ko-KR" altLang="en-US" sz="1200" dirty="0">
                        <a:solidFill>
                          <a:schemeClr val="tx1"/>
                        </a:solidFill>
                      </a:endParaRPr>
                    </a:p>
                  </a:txBody>
                  <a:tcPr/>
                </a:tc>
                <a:tc>
                  <a:txBody>
                    <a:bodyPr/>
                    <a:lstStyle/>
                    <a:p>
                      <a:pPr latinLnBrk="1"/>
                      <a:r>
                        <a:rPr lang="en-US" altLang="ko-KR" sz="1200" dirty="0">
                          <a:solidFill>
                            <a:schemeClr val="tx1"/>
                          </a:solidFill>
                        </a:rPr>
                        <a:t>STB</a:t>
                      </a:r>
                      <a:r>
                        <a:rPr lang="ko-KR" altLang="en-US" sz="1200" dirty="0">
                          <a:solidFill>
                            <a:schemeClr val="tx1"/>
                          </a:solidFill>
                        </a:rPr>
                        <a:t> </a:t>
                      </a:r>
                      <a:r>
                        <a:rPr lang="en-US" altLang="ko-KR" sz="1200" dirty="0">
                          <a:solidFill>
                            <a:schemeClr val="tx1"/>
                          </a:solidFill>
                        </a:rPr>
                        <a:t>Model Name(TG4256)</a:t>
                      </a:r>
                      <a:endParaRPr lang="ko-KR" altLang="en-US" sz="1200" dirty="0">
                        <a:solidFill>
                          <a:schemeClr val="tx1"/>
                        </a:solidFill>
                      </a:endParaRPr>
                    </a:p>
                  </a:txBody>
                  <a:tcPr/>
                </a:tc>
                <a:extLst>
                  <a:ext uri="{0D108BD9-81ED-4DB2-BD59-A6C34878D82A}">
                    <a16:rowId xmlns:a16="http://schemas.microsoft.com/office/drawing/2014/main" val="10008"/>
                  </a:ext>
                </a:extLst>
              </a:tr>
            </a:tbl>
          </a:graphicData>
        </a:graphic>
      </p:graphicFrame>
      <p:sp>
        <p:nvSpPr>
          <p:cNvPr id="55" name="모서리가 둥근 직사각형 54"/>
          <p:cNvSpPr/>
          <p:nvPr/>
        </p:nvSpPr>
        <p:spPr>
          <a:xfrm>
            <a:off x="428604" y="5724128"/>
            <a:ext cx="6072230" cy="28575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000" dirty="0"/>
              <a:t>STB IP management</a:t>
            </a:r>
            <a:r>
              <a:rPr lang="ko-KR" altLang="en-US" sz="1000" dirty="0"/>
              <a:t> </a:t>
            </a:r>
            <a:r>
              <a:rPr lang="en-US" altLang="ko-KR" sz="1000" dirty="0"/>
              <a:t>DB Table</a:t>
            </a:r>
            <a:endParaRPr lang="ko-KR" altLang="en-US" sz="1000" dirty="0"/>
          </a:p>
        </p:txBody>
      </p:sp>
      <p:sp>
        <p:nvSpPr>
          <p:cNvPr id="30" name="모서리가 둥근 직사각형 29"/>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2000" dirty="0"/>
          </a:p>
        </p:txBody>
      </p:sp>
      <p:sp>
        <p:nvSpPr>
          <p:cNvPr id="31" name="모서리가 둥근 직사각형 30"/>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a:latin typeface="HY견고딕" pitchFamily="18" charset="-127"/>
                <a:ea typeface="HY견고딕" pitchFamily="18" charset="-127"/>
              </a:rPr>
              <a:t>3</a:t>
            </a:r>
            <a:r>
              <a:rPr kumimoji="0" lang="en-US" altLang="ko-KR" sz="2000" dirty="0">
                <a:latin typeface="HY견고딕" pitchFamily="18" charset="-127"/>
                <a:ea typeface="HY견고딕" pitchFamily="18" charset="-127"/>
              </a:rPr>
              <a:t>. Management Server Communication</a:t>
            </a:r>
            <a:endParaRPr kumimoji="0" lang="ko-KR" altLang="en-US" sz="2000" dirty="0">
              <a:latin typeface="HY견고딕" pitchFamily="18" charset="-127"/>
              <a:ea typeface="HY견고딕" pitchFamily="18" charset="-127"/>
            </a:endParaRPr>
          </a:p>
        </p:txBody>
      </p:sp>
      <p:sp>
        <p:nvSpPr>
          <p:cNvPr id="29" name="슬라이드 번호 개체 틀 28"/>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26</a:t>
            </a:fld>
            <a:endParaRPr lang="ko-KR" altLang="en-US"/>
          </a:p>
        </p:txBody>
      </p:sp>
      <p:sp>
        <p:nvSpPr>
          <p:cNvPr id="34" name="TextBox 33"/>
          <p:cNvSpPr txBox="1"/>
          <p:nvPr/>
        </p:nvSpPr>
        <p:spPr>
          <a:xfrm>
            <a:off x="803773" y="3007569"/>
            <a:ext cx="1269899" cy="246221"/>
          </a:xfrm>
          <a:prstGeom prst="rect">
            <a:avLst/>
          </a:prstGeom>
          <a:noFill/>
        </p:spPr>
        <p:txBody>
          <a:bodyPr wrap="none" rtlCol="0">
            <a:spAutoFit/>
          </a:bodyPr>
          <a:lstStyle/>
          <a:p>
            <a:r>
              <a:rPr lang="en-US" altLang="ko-KR" sz="1000" b="1" dirty="0"/>
              <a:t>STB ATT Program</a:t>
            </a:r>
            <a:endParaRPr lang="ko-KR" altLang="en-US" sz="1000" b="1" dirty="0"/>
          </a:p>
        </p:txBody>
      </p:sp>
      <p:sp>
        <p:nvSpPr>
          <p:cNvPr id="35" name="TextBox 34"/>
          <p:cNvSpPr txBox="1"/>
          <p:nvPr/>
        </p:nvSpPr>
        <p:spPr>
          <a:xfrm>
            <a:off x="4545491" y="2987824"/>
            <a:ext cx="971741" cy="246221"/>
          </a:xfrm>
          <a:prstGeom prst="rect">
            <a:avLst/>
          </a:prstGeom>
          <a:noFill/>
        </p:spPr>
        <p:txBody>
          <a:bodyPr wrap="none" rtlCol="0">
            <a:spAutoFit/>
          </a:bodyPr>
          <a:lstStyle/>
          <a:p>
            <a:r>
              <a:rPr lang="en-US" altLang="ko-KR" sz="1000" b="1" dirty="0"/>
              <a:t>STB </a:t>
            </a:r>
            <a:r>
              <a:rPr lang="en-US" altLang="ko-KR" sz="1000" b="1" dirty="0" err="1"/>
              <a:t>Deamon</a:t>
            </a:r>
            <a:endParaRPr lang="ko-KR" altLang="en-US" sz="1000" b="1" dirty="0"/>
          </a:p>
        </p:txBody>
      </p:sp>
      <p:sp>
        <p:nvSpPr>
          <p:cNvPr id="36" name="TextBox 35"/>
          <p:cNvSpPr txBox="1"/>
          <p:nvPr/>
        </p:nvSpPr>
        <p:spPr>
          <a:xfrm>
            <a:off x="5694541" y="2915816"/>
            <a:ext cx="1037463" cy="400110"/>
          </a:xfrm>
          <a:prstGeom prst="rect">
            <a:avLst/>
          </a:prstGeom>
          <a:noFill/>
        </p:spPr>
        <p:txBody>
          <a:bodyPr wrap="none" rtlCol="0">
            <a:spAutoFit/>
          </a:bodyPr>
          <a:lstStyle/>
          <a:p>
            <a:r>
              <a:rPr lang="en-US" altLang="ko-KR" sz="1000" b="1" dirty="0"/>
              <a:t>Management </a:t>
            </a:r>
          </a:p>
          <a:p>
            <a:r>
              <a:rPr lang="en-US" altLang="ko-KR" sz="1000" b="1" dirty="0"/>
              <a:t>Server</a:t>
            </a:r>
            <a:endParaRPr lang="ko-KR" altLang="en-US" sz="10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683568"/>
            <a:ext cx="321468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3.2 STB Information communication Protocol(1/2)</a:t>
            </a:r>
          </a:p>
        </p:txBody>
      </p:sp>
      <p:grpSp>
        <p:nvGrpSpPr>
          <p:cNvPr id="8" name="그룹 7"/>
          <p:cNvGrpSpPr/>
          <p:nvPr/>
        </p:nvGrpSpPr>
        <p:grpSpPr>
          <a:xfrm>
            <a:off x="3022624" y="35496"/>
            <a:ext cx="3790752" cy="432048"/>
            <a:chOff x="214313" y="714375"/>
            <a:chExt cx="6429375" cy="714375"/>
          </a:xfrm>
        </p:grpSpPr>
        <p:sp>
          <p:nvSpPr>
            <p:cNvPr id="9" name="모서리가 둥근 직사각형 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0" name="모서리가 둥근 직사각형 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3. </a:t>
              </a:r>
              <a:r>
                <a:rPr lang="en-US" altLang="ko-KR" sz="1000" dirty="0">
                  <a:latin typeface="HY견고딕" pitchFamily="18" charset="-127"/>
                  <a:ea typeface="HY견고딕" pitchFamily="18" charset="-127"/>
                </a:rPr>
                <a:t>Management Server Communication</a:t>
              </a:r>
              <a:endParaRPr kumimoji="0" lang="ko-KR" altLang="en-US" sz="1000" dirty="0">
                <a:latin typeface="HY견고딕" pitchFamily="18" charset="-127"/>
                <a:ea typeface="HY견고딕" pitchFamily="18" charset="-127"/>
              </a:endParaRPr>
            </a:p>
          </p:txBody>
        </p:sp>
      </p:grpSp>
      <p:sp>
        <p:nvSpPr>
          <p:cNvPr id="11" name="모서리가 둥근 직사각형 10"/>
          <p:cNvSpPr/>
          <p:nvPr/>
        </p:nvSpPr>
        <p:spPr>
          <a:xfrm>
            <a:off x="357188" y="1285852"/>
            <a:ext cx="6143625" cy="571504"/>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solidFill>
                  <a:srgbClr val="002060"/>
                </a:solidFill>
                <a:ea typeface="HY중고딕" pitchFamily="18" charset="-127"/>
              </a:rPr>
              <a:t>  The STB </a:t>
            </a:r>
            <a:r>
              <a:rPr lang="en-US" altLang="ko-KR" sz="1000" dirty="0" err="1">
                <a:solidFill>
                  <a:srgbClr val="002060"/>
                </a:solidFill>
                <a:ea typeface="HY중고딕" pitchFamily="18" charset="-127"/>
              </a:rPr>
              <a:t>Deamon</a:t>
            </a:r>
            <a:r>
              <a:rPr lang="en-US" altLang="ko-KR" sz="1000" dirty="0">
                <a:solidFill>
                  <a:srgbClr val="002060"/>
                </a:solidFill>
                <a:ea typeface="HY중고딕" pitchFamily="18" charset="-127"/>
              </a:rPr>
              <a:t> and STB ATT program use the ASP Post query method for communication with Management server.</a:t>
            </a:r>
            <a:endParaRPr kumimoji="0" lang="ko-KR" altLang="en-US" sz="1000" dirty="0">
              <a:solidFill>
                <a:srgbClr val="002060"/>
              </a:solidFill>
              <a:ea typeface="HY중고딕" pitchFamily="18" charset="-127"/>
            </a:endParaRPr>
          </a:p>
        </p:txBody>
      </p:sp>
      <p:sp>
        <p:nvSpPr>
          <p:cNvPr id="30" name="모서리가 둥근 직사각형 29"/>
          <p:cNvSpPr/>
          <p:nvPr/>
        </p:nvSpPr>
        <p:spPr>
          <a:xfrm>
            <a:off x="214290" y="2000232"/>
            <a:ext cx="3286718" cy="28575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200" b="1" dirty="0"/>
              <a:t>① STB </a:t>
            </a:r>
            <a:r>
              <a:rPr lang="en-US" altLang="ko-KR" sz="1200" b="1" dirty="0" err="1"/>
              <a:t>Deamon</a:t>
            </a:r>
            <a:r>
              <a:rPr lang="en-US" altLang="ko-KR" sz="1200" b="1" dirty="0"/>
              <a:t> Communication</a:t>
            </a:r>
            <a:endParaRPr lang="ko-KR" altLang="en-US" sz="1200" b="1" dirty="0"/>
          </a:p>
        </p:txBody>
      </p:sp>
      <p:graphicFrame>
        <p:nvGraphicFramePr>
          <p:cNvPr id="32" name="표 31"/>
          <p:cNvGraphicFramePr>
            <a:graphicFrameLocks noGrp="1"/>
          </p:cNvGraphicFramePr>
          <p:nvPr>
            <p:extLst>
              <p:ext uri="{D42A27DB-BD31-4B8C-83A1-F6EECF244321}">
                <p14:modId xmlns:p14="http://schemas.microsoft.com/office/powerpoint/2010/main" val="2489598954"/>
              </p:ext>
            </p:extLst>
          </p:nvPr>
        </p:nvGraphicFramePr>
        <p:xfrm>
          <a:off x="357166" y="2357422"/>
          <a:ext cx="6072230" cy="29870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4515248">
                  <a:extLst>
                    <a:ext uri="{9D8B030D-6E8A-4147-A177-3AD203B41FA5}">
                      <a16:colId xmlns:a16="http://schemas.microsoft.com/office/drawing/2014/main" val="20001"/>
                    </a:ext>
                  </a:extLst>
                </a:gridCol>
              </a:tblGrid>
              <a:tr h="227808">
                <a:tc>
                  <a:txBody>
                    <a:bodyPr/>
                    <a:lstStyle/>
                    <a:p>
                      <a:pPr algn="ctr" latinLnBrk="1"/>
                      <a:r>
                        <a:rPr lang="en-US" altLang="ko-KR" sz="1000" dirty="0">
                          <a:latin typeface="+mn-lt"/>
                        </a:rPr>
                        <a:t>Item</a:t>
                      </a:r>
                      <a:endParaRPr lang="ko-KR" altLang="en-US" sz="1000" dirty="0">
                        <a:latin typeface="+mn-lt"/>
                      </a:endParaRPr>
                    </a:p>
                  </a:txBody>
                  <a:tcPr/>
                </a:tc>
                <a:tc>
                  <a:txBody>
                    <a:bodyPr/>
                    <a:lstStyle/>
                    <a:p>
                      <a:pPr algn="ctr" latinLnBrk="1"/>
                      <a:r>
                        <a:rPr lang="en-US" altLang="ko-KR" sz="1000" dirty="0">
                          <a:latin typeface="+mn-lt"/>
                        </a:rPr>
                        <a:t>Description</a:t>
                      </a:r>
                      <a:endParaRPr lang="ko-KR" altLang="en-US" sz="1000" dirty="0">
                        <a:latin typeface="+mn-lt"/>
                      </a:endParaRPr>
                    </a:p>
                  </a:txBody>
                  <a:tcPr/>
                </a:tc>
                <a:extLst>
                  <a:ext uri="{0D108BD9-81ED-4DB2-BD59-A6C34878D82A}">
                    <a16:rowId xmlns:a16="http://schemas.microsoft.com/office/drawing/2014/main" val="10000"/>
                  </a:ext>
                </a:extLst>
              </a:tr>
              <a:tr h="370187">
                <a:tc>
                  <a:txBody>
                    <a:bodyPr/>
                    <a:lstStyle/>
                    <a:p>
                      <a:pPr latinLnBrk="1"/>
                      <a:r>
                        <a:rPr lang="en-US" altLang="ko-KR" sz="1000" dirty="0">
                          <a:latin typeface="+mn-lt"/>
                        </a:rPr>
                        <a:t>Contents</a:t>
                      </a:r>
                      <a:endParaRPr lang="ko-KR" altLang="en-US" sz="1000" dirty="0">
                        <a:latin typeface="+mn-lt"/>
                      </a:endParaRPr>
                    </a:p>
                  </a:txBody>
                  <a:tcPr anchor="ctr" anchorCtr="1"/>
                </a:tc>
                <a:tc>
                  <a:txBody>
                    <a:bodyPr/>
                    <a:lstStyle/>
                    <a:p>
                      <a:pPr latinLnBrk="1"/>
                      <a:r>
                        <a:rPr lang="en-US" altLang="ko-KR" sz="1000" b="0" i="0" kern="1200" dirty="0">
                          <a:solidFill>
                            <a:schemeClr val="dk1"/>
                          </a:solidFill>
                          <a:effectLst/>
                          <a:latin typeface="+mn-lt"/>
                          <a:ea typeface="+mn-ea"/>
                          <a:cs typeface="+mn-cs"/>
                        </a:rPr>
                        <a:t>STB Daemon registers STB's IP information in the management server when STB is connected to a network.</a:t>
                      </a:r>
                      <a:endParaRPr lang="ko-KR" altLang="en-US" sz="1000" dirty="0">
                        <a:latin typeface="+mn-lt"/>
                      </a:endParaRPr>
                    </a:p>
                  </a:txBody>
                  <a:tcPr/>
                </a:tc>
                <a:extLst>
                  <a:ext uri="{0D108BD9-81ED-4DB2-BD59-A6C34878D82A}">
                    <a16:rowId xmlns:a16="http://schemas.microsoft.com/office/drawing/2014/main" val="10001"/>
                  </a:ext>
                </a:extLst>
              </a:tr>
              <a:tr h="227808">
                <a:tc>
                  <a:txBody>
                    <a:bodyPr/>
                    <a:lstStyle/>
                    <a:p>
                      <a:pPr latinLnBrk="1"/>
                      <a:r>
                        <a:rPr lang="en-US" altLang="ko-KR" sz="1000" dirty="0">
                          <a:latin typeface="+mn-lt"/>
                        </a:rPr>
                        <a:t>ASP</a:t>
                      </a:r>
                      <a:endParaRPr lang="ko-KR" altLang="en-US" sz="1000" dirty="0">
                        <a:latin typeface="+mn-lt"/>
                      </a:endParaRPr>
                    </a:p>
                  </a:txBody>
                  <a:tcPr anchor="ctr" anchorCtr="1"/>
                </a:tc>
                <a:tc>
                  <a:txBody>
                    <a:bodyPr/>
                    <a:lstStyle/>
                    <a:p>
                      <a:pPr latinLnBrk="1"/>
                      <a:r>
                        <a:rPr lang="en-US" altLang="ko-KR" sz="1000" kern="1200" dirty="0">
                          <a:solidFill>
                            <a:schemeClr val="tx1"/>
                          </a:solidFill>
                          <a:latin typeface="+mn-lt"/>
                          <a:ea typeface="+mn-ea"/>
                          <a:cs typeface="+mn-cs"/>
                          <a:hlinkClick r:id="rId3"/>
                        </a:rPr>
                        <a:t>http://Management</a:t>
                      </a:r>
                      <a:r>
                        <a:rPr lang="en-US" altLang="ko-KR" sz="1000" kern="1200" dirty="0">
                          <a:solidFill>
                            <a:schemeClr val="tx1"/>
                          </a:solidFill>
                          <a:latin typeface="+mn-lt"/>
                          <a:ea typeface="+mn-ea"/>
                          <a:cs typeface="+mn-cs"/>
                        </a:rPr>
                        <a:t> server </a:t>
                      </a:r>
                      <a:r>
                        <a:rPr lang="en-US" altLang="ko-KR" sz="1000" kern="1200" dirty="0" err="1">
                          <a:solidFill>
                            <a:schemeClr val="tx1"/>
                          </a:solidFill>
                          <a:latin typeface="+mn-lt"/>
                          <a:ea typeface="+mn-ea"/>
                          <a:cs typeface="+mn-cs"/>
                        </a:rPr>
                        <a:t>IP:Port</a:t>
                      </a:r>
                      <a:r>
                        <a:rPr lang="en-US" altLang="ko-KR" sz="1000" kern="1200" dirty="0">
                          <a:solidFill>
                            <a:schemeClr val="tx1"/>
                          </a:solidFill>
                          <a:latin typeface="+mn-lt"/>
                          <a:ea typeface="+mn-ea"/>
                          <a:cs typeface="+mn-cs"/>
                        </a:rPr>
                        <a:t> No.</a:t>
                      </a:r>
                      <a:r>
                        <a:rPr lang="en-US" altLang="ko-KR" sz="1000" dirty="0">
                          <a:solidFill>
                            <a:schemeClr val="tx1"/>
                          </a:solidFill>
                          <a:latin typeface="+mn-lt"/>
                        </a:rPr>
                        <a:t>/STBInfo_Insert_new2.asp</a:t>
                      </a:r>
                      <a:endParaRPr lang="ko-KR" altLang="en-US" sz="1000" dirty="0">
                        <a:solidFill>
                          <a:schemeClr val="tx1"/>
                        </a:solidFill>
                        <a:latin typeface="+mn-lt"/>
                      </a:endParaRPr>
                    </a:p>
                  </a:txBody>
                  <a:tcPr/>
                </a:tc>
                <a:extLst>
                  <a:ext uri="{0D108BD9-81ED-4DB2-BD59-A6C34878D82A}">
                    <a16:rowId xmlns:a16="http://schemas.microsoft.com/office/drawing/2014/main" val="10002"/>
                  </a:ext>
                </a:extLst>
              </a:tr>
              <a:tr h="1366845">
                <a:tc>
                  <a:txBody>
                    <a:bodyPr/>
                    <a:lstStyle/>
                    <a:p>
                      <a:pPr latinLnBrk="1"/>
                      <a:r>
                        <a:rPr lang="en-US" altLang="ko-KR" sz="1000" dirty="0">
                          <a:latin typeface="+mn-lt"/>
                        </a:rPr>
                        <a:t>Included Information</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rPr>
                        <a:t>STB_MAC:001122334455</a:t>
                      </a:r>
                    </a:p>
                    <a:p>
                      <a:pPr latinLnBrk="1"/>
                      <a:r>
                        <a:rPr lang="en-US" altLang="ko-KR" sz="1000" dirty="0">
                          <a:solidFill>
                            <a:schemeClr val="tx1"/>
                          </a:solidFill>
                          <a:latin typeface="+mn-lt"/>
                        </a:rPr>
                        <a:t>STB_IP:111.222.111.111</a:t>
                      </a:r>
                    </a:p>
                    <a:p>
                      <a:pPr latinLnBrk="1"/>
                      <a:r>
                        <a:rPr lang="en-US" altLang="ko-KR" sz="1000" dirty="0">
                          <a:solidFill>
                            <a:schemeClr val="tx1"/>
                          </a:solidFill>
                          <a:latin typeface="+mn-lt"/>
                        </a:rPr>
                        <a:t>AUTHENTICATION:0(</a:t>
                      </a:r>
                      <a:r>
                        <a:rPr lang="en-US" altLang="ko-KR" sz="1000" kern="1200" dirty="0">
                          <a:solidFill>
                            <a:schemeClr val="tx1"/>
                          </a:solidFill>
                          <a:latin typeface="+mn-lt"/>
                          <a:ea typeface="+mn-ea"/>
                          <a:cs typeface="+mn-cs"/>
                        </a:rPr>
                        <a:t>0 : No authentication, 1 : Authentication)</a:t>
                      </a:r>
                    </a:p>
                    <a:p>
                      <a:pPr latinLnBrk="1"/>
                      <a:r>
                        <a:rPr lang="en-US" altLang="ko-KR" sz="1000" dirty="0">
                          <a:solidFill>
                            <a:schemeClr val="tx1"/>
                          </a:solidFill>
                          <a:latin typeface="+mn-lt"/>
                        </a:rPr>
                        <a:t>REBOOT_STEP:1(1 ~ 3)</a:t>
                      </a:r>
                    </a:p>
                    <a:p>
                      <a:pPr latinLnBrk="1"/>
                      <a:r>
                        <a:rPr lang="en-US" altLang="ko-KR" sz="1000" dirty="0">
                          <a:solidFill>
                            <a:schemeClr val="tx1"/>
                          </a:solidFill>
                          <a:latin typeface="+mn-lt"/>
                        </a:rPr>
                        <a:t>STB_SW_VER:1.1.1.1</a:t>
                      </a:r>
                    </a:p>
                    <a:p>
                      <a:pPr latinLnBrk="1"/>
                      <a:r>
                        <a:rPr lang="en-US" altLang="ko-KR" sz="1000" dirty="0">
                          <a:solidFill>
                            <a:schemeClr val="tx1"/>
                          </a:solidFill>
                          <a:latin typeface="+mn-lt"/>
                        </a:rPr>
                        <a:t>STB_PARTIAL_VER:0.0.0.1</a:t>
                      </a:r>
                    </a:p>
                    <a:p>
                      <a:pPr latinLnBrk="1"/>
                      <a:r>
                        <a:rPr lang="en-US" altLang="ko-KR" sz="1000" dirty="0">
                          <a:solidFill>
                            <a:schemeClr val="tx1"/>
                          </a:solidFill>
                          <a:latin typeface="+mn-lt"/>
                        </a:rPr>
                        <a:t>STB_MODEL:TD0202</a:t>
                      </a:r>
                    </a:p>
                    <a:p>
                      <a:pPr latinLnBrk="1"/>
                      <a:r>
                        <a:rPr lang="en-US" altLang="ko-KR" sz="1000" dirty="0">
                          <a:solidFill>
                            <a:schemeClr val="tx1"/>
                          </a:solidFill>
                          <a:latin typeface="+mn-lt"/>
                        </a:rPr>
                        <a:t>DAEMON_VER:160614</a:t>
                      </a:r>
                    </a:p>
                    <a:p>
                      <a:pPr latinLnBrk="1"/>
                      <a:r>
                        <a:rPr lang="en-US" altLang="ko-KR" sz="1000" dirty="0">
                          <a:solidFill>
                            <a:schemeClr val="tx1"/>
                          </a:solidFill>
                          <a:latin typeface="+mn-lt"/>
                        </a:rPr>
                        <a:t>* </a:t>
                      </a:r>
                      <a:r>
                        <a:rPr lang="en-US" altLang="ko-KR" sz="1000" kern="1200" dirty="0">
                          <a:solidFill>
                            <a:schemeClr val="tx1"/>
                          </a:solidFill>
                          <a:latin typeface="+mn-lt"/>
                          <a:ea typeface="+mn-ea"/>
                          <a:cs typeface="+mn-cs"/>
                        </a:rPr>
                        <a:t>Data Classification</a:t>
                      </a:r>
                      <a:r>
                        <a:rPr lang="en-US" altLang="ko-KR" sz="1000" dirty="0">
                          <a:solidFill>
                            <a:schemeClr val="tx1"/>
                          </a:solidFill>
                          <a:latin typeface="+mn-lt"/>
                        </a:rPr>
                        <a:t>: &amp;</a:t>
                      </a:r>
                      <a:endParaRPr lang="ko-KR" altLang="en-US" sz="1000" dirty="0">
                        <a:solidFill>
                          <a:schemeClr val="tx1"/>
                        </a:solidFill>
                        <a:latin typeface="+mn-lt"/>
                      </a:endParaRPr>
                    </a:p>
                  </a:txBody>
                  <a:tcPr/>
                </a:tc>
                <a:extLst>
                  <a:ext uri="{0D108BD9-81ED-4DB2-BD59-A6C34878D82A}">
                    <a16:rowId xmlns:a16="http://schemas.microsoft.com/office/drawing/2014/main" val="10003"/>
                  </a:ext>
                </a:extLst>
              </a:tr>
              <a:tr h="227808">
                <a:tc>
                  <a:txBody>
                    <a:bodyPr/>
                    <a:lstStyle/>
                    <a:p>
                      <a:pPr latinLnBrk="1"/>
                      <a:r>
                        <a:rPr lang="en-US" altLang="ko-KR" sz="1000" dirty="0">
                          <a:latin typeface="+mn-lt"/>
                        </a:rPr>
                        <a:t>Query method</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rPr>
                        <a:t>POST</a:t>
                      </a:r>
                      <a:endParaRPr lang="ko-KR" altLang="en-US" sz="1000" dirty="0">
                        <a:solidFill>
                          <a:schemeClr val="tx1"/>
                        </a:solidFill>
                        <a:latin typeface="+mn-lt"/>
                      </a:endParaRPr>
                    </a:p>
                  </a:txBody>
                  <a:tcPr/>
                </a:tc>
                <a:extLst>
                  <a:ext uri="{0D108BD9-81ED-4DB2-BD59-A6C34878D82A}">
                    <a16:rowId xmlns:a16="http://schemas.microsoft.com/office/drawing/2014/main" val="10004"/>
                  </a:ext>
                </a:extLst>
              </a:tr>
              <a:tr h="370187">
                <a:tc>
                  <a:txBody>
                    <a:bodyPr/>
                    <a:lstStyle/>
                    <a:p>
                      <a:pPr latinLnBrk="1"/>
                      <a:r>
                        <a:rPr lang="en-US" altLang="ko-KR" sz="1000" dirty="0" err="1">
                          <a:latin typeface="+mn-lt"/>
                        </a:rPr>
                        <a:t>Managem</a:t>
                      </a:r>
                      <a:r>
                        <a:rPr lang="en-US" altLang="ko-KR" sz="1000" dirty="0">
                          <a:latin typeface="+mn-lt"/>
                        </a:rPr>
                        <a:t>. server resp.</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rPr>
                        <a:t>SUCCESS : Succeed to update</a:t>
                      </a:r>
                    </a:p>
                    <a:p>
                      <a:pPr latinLnBrk="1"/>
                      <a:r>
                        <a:rPr lang="en-US" altLang="ko-KR" sz="1000" dirty="0">
                          <a:solidFill>
                            <a:schemeClr val="tx1"/>
                          </a:solidFill>
                          <a:latin typeface="+mn-lt"/>
                        </a:rPr>
                        <a:t>FAILURE : Fail to update</a:t>
                      </a:r>
                      <a:endParaRPr lang="ko-KR" altLang="en-US" sz="1000" dirty="0">
                        <a:solidFill>
                          <a:schemeClr val="tx1"/>
                        </a:solidFill>
                        <a:latin typeface="+mn-lt"/>
                      </a:endParaRPr>
                    </a:p>
                  </a:txBody>
                  <a:tcPr/>
                </a:tc>
                <a:extLst>
                  <a:ext uri="{0D108BD9-81ED-4DB2-BD59-A6C34878D82A}">
                    <a16:rowId xmlns:a16="http://schemas.microsoft.com/office/drawing/2014/main" val="10005"/>
                  </a:ext>
                </a:extLst>
              </a:tr>
            </a:tbl>
          </a:graphicData>
        </a:graphic>
      </p:graphicFrame>
      <p:sp>
        <p:nvSpPr>
          <p:cNvPr id="16" name="슬라이드 번호 개체 틀 1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27</a:t>
            </a:fld>
            <a:endParaRPr lang="ko-KR" altLang="en-US"/>
          </a:p>
        </p:txBody>
      </p:sp>
      <p:sp>
        <p:nvSpPr>
          <p:cNvPr id="17" name="모서리가 둥근 직사각형 17">
            <a:extLst>
              <a:ext uri="{FF2B5EF4-FFF2-40B4-BE49-F238E27FC236}">
                <a16:creationId xmlns:a16="http://schemas.microsoft.com/office/drawing/2014/main" id="{92827280-79EC-4F87-A24C-ACA1FFF40394}"/>
              </a:ext>
            </a:extLst>
          </p:cNvPr>
          <p:cNvSpPr/>
          <p:nvPr/>
        </p:nvSpPr>
        <p:spPr>
          <a:xfrm>
            <a:off x="357188" y="6223624"/>
            <a:ext cx="6143625" cy="1228696"/>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200" dirty="0"/>
              <a:t>https://www.hmit.co.kr/control/stbinfo_insert_test.asp?STB_MAC=001122334455&amp;STB_IP=111.222.111.111&amp;AUTHENTICATION=0&amp;REBOOT_STEP=1&amp;STB_SW_VER=1.1.1.1&amp;STB_PARTIAL_VER=0.0.0.1&amp;STB_MODEL=AAA-AI600&amp;DAEMON_VER=190614</a:t>
            </a:r>
            <a:endParaRPr kumimoji="0" lang="ko-KR" altLang="en-US" sz="1200" dirty="0">
              <a:solidFill>
                <a:srgbClr val="002060"/>
              </a:solidFill>
              <a:ea typeface="HY중고딕" pitchFamily="18" charset="-127"/>
            </a:endParaRPr>
          </a:p>
        </p:txBody>
      </p:sp>
      <p:sp>
        <p:nvSpPr>
          <p:cNvPr id="18" name="모서리가 둥근 직사각형 18">
            <a:extLst>
              <a:ext uri="{FF2B5EF4-FFF2-40B4-BE49-F238E27FC236}">
                <a16:creationId xmlns:a16="http://schemas.microsoft.com/office/drawing/2014/main" id="{B306A1AF-0AD0-4CC3-B4F9-6CA5CD6E86E2}"/>
              </a:ext>
            </a:extLst>
          </p:cNvPr>
          <p:cNvSpPr/>
          <p:nvPr/>
        </p:nvSpPr>
        <p:spPr>
          <a:xfrm>
            <a:off x="273770" y="5796136"/>
            <a:ext cx="3875310" cy="36004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400" b="1" dirty="0"/>
              <a:t> </a:t>
            </a:r>
            <a:r>
              <a:rPr lang="en-US" altLang="ko-KR" sz="1400" b="1" dirty="0">
                <a:solidFill>
                  <a:srgbClr val="FF0000"/>
                </a:solidFill>
                <a:latin typeface="맑은 고딕"/>
                <a:ea typeface="맑은 고딕"/>
              </a:rPr>
              <a:t>♣ Sample of Test </a:t>
            </a:r>
            <a:r>
              <a:rPr lang="en-US" altLang="ko-KR" sz="1400" b="1" dirty="0" err="1">
                <a:solidFill>
                  <a:srgbClr val="FF0000"/>
                </a:solidFill>
                <a:latin typeface="맑은 고딕"/>
                <a:ea typeface="맑은 고딕"/>
              </a:rPr>
              <a:t>Url</a:t>
            </a:r>
            <a:r>
              <a:rPr lang="en-US" altLang="ko-KR" sz="1400" b="1" dirty="0">
                <a:solidFill>
                  <a:srgbClr val="FF0000"/>
                </a:solidFill>
                <a:latin typeface="맑은 고딕"/>
                <a:ea typeface="맑은 고딕"/>
              </a:rPr>
              <a:t> in Web Browser</a:t>
            </a:r>
            <a:r>
              <a:rPr lang="en-US" altLang="ko-KR" sz="1400" dirty="0">
                <a:solidFill>
                  <a:srgbClr val="FF0000"/>
                </a:solidFill>
              </a:rPr>
              <a:t> </a:t>
            </a:r>
          </a:p>
          <a:p>
            <a:pPr>
              <a:defRPr/>
            </a:pPr>
            <a:r>
              <a:rPr lang="en-US" altLang="ko-KR" sz="1400" dirty="0">
                <a:solidFill>
                  <a:srgbClr val="FF0000"/>
                </a:solidFill>
              </a:rPr>
              <a:t>    :   Transmit STB information</a:t>
            </a:r>
            <a:endParaRPr lang="ko-KR" altLang="en-US" sz="1400" dirty="0">
              <a:solidFill>
                <a:srgbClr val="FF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115616"/>
            <a:ext cx="6429375" cy="7814072"/>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969318"/>
            <a:ext cx="6429375" cy="1588"/>
          </a:xfrm>
          <a:prstGeom prst="line">
            <a:avLst/>
          </a:prstGeom>
        </p:spPr>
        <p:style>
          <a:lnRef idx="2">
            <a:schemeClr val="accent6"/>
          </a:lnRef>
          <a:fillRef idx="0">
            <a:schemeClr val="accent6"/>
          </a:fillRef>
          <a:effectRef idx="1">
            <a:schemeClr val="accent6"/>
          </a:effectRef>
          <a:fontRef idx="minor">
            <a:schemeClr val="tx1"/>
          </a:fontRef>
        </p:style>
      </p:cxnSp>
      <p:grpSp>
        <p:nvGrpSpPr>
          <p:cNvPr id="8" name="그룹 7"/>
          <p:cNvGrpSpPr/>
          <p:nvPr/>
        </p:nvGrpSpPr>
        <p:grpSpPr>
          <a:xfrm>
            <a:off x="3022624" y="35496"/>
            <a:ext cx="3790752" cy="432048"/>
            <a:chOff x="214313" y="714375"/>
            <a:chExt cx="6429375" cy="714375"/>
          </a:xfrm>
        </p:grpSpPr>
        <p:sp>
          <p:nvSpPr>
            <p:cNvPr id="9" name="모서리가 둥근 직사각형 8"/>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100"/>
            </a:p>
          </p:txBody>
        </p:sp>
        <p:sp>
          <p:nvSpPr>
            <p:cNvPr id="10" name="모서리가 둥근 직사각형 9"/>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3. </a:t>
              </a:r>
              <a:r>
                <a:rPr lang="en-US" altLang="ko-KR" sz="1000" dirty="0">
                  <a:latin typeface="HY견고딕" pitchFamily="18" charset="-127"/>
                  <a:ea typeface="HY견고딕" pitchFamily="18" charset="-127"/>
                </a:rPr>
                <a:t>Management Server Communication</a:t>
              </a:r>
              <a:endParaRPr kumimoji="0" lang="ko-KR" altLang="en-US" sz="1000" dirty="0">
                <a:latin typeface="HY견고딕" pitchFamily="18" charset="-127"/>
                <a:ea typeface="HY견고딕" pitchFamily="18" charset="-127"/>
              </a:endParaRPr>
            </a:p>
          </p:txBody>
        </p:sp>
      </p:grpSp>
      <p:graphicFrame>
        <p:nvGraphicFramePr>
          <p:cNvPr id="33" name="표 32"/>
          <p:cNvGraphicFramePr>
            <a:graphicFrameLocks noGrp="1"/>
          </p:cNvGraphicFramePr>
          <p:nvPr>
            <p:extLst>
              <p:ext uri="{D42A27DB-BD31-4B8C-83A1-F6EECF244321}">
                <p14:modId xmlns:p14="http://schemas.microsoft.com/office/powerpoint/2010/main" val="1813122152"/>
              </p:ext>
            </p:extLst>
          </p:nvPr>
        </p:nvGraphicFramePr>
        <p:xfrm>
          <a:off x="357166" y="1496184"/>
          <a:ext cx="6072230" cy="3291840"/>
        </p:xfrm>
        <a:graphic>
          <a:graphicData uri="http://schemas.openxmlformats.org/drawingml/2006/table">
            <a:tbl>
              <a:tblPr firstRow="1" bandRow="1">
                <a:tableStyleId>{5C22544A-7EE6-4342-B048-85BDC9FD1C3A}</a:tableStyleId>
              </a:tblPr>
              <a:tblGrid>
                <a:gridCol w="1556982">
                  <a:extLst>
                    <a:ext uri="{9D8B030D-6E8A-4147-A177-3AD203B41FA5}">
                      <a16:colId xmlns:a16="http://schemas.microsoft.com/office/drawing/2014/main" val="20000"/>
                    </a:ext>
                  </a:extLst>
                </a:gridCol>
                <a:gridCol w="4515248">
                  <a:extLst>
                    <a:ext uri="{9D8B030D-6E8A-4147-A177-3AD203B41FA5}">
                      <a16:colId xmlns:a16="http://schemas.microsoft.com/office/drawing/2014/main" val="20001"/>
                    </a:ext>
                  </a:extLst>
                </a:gridCol>
              </a:tblGrid>
              <a:tr h="0">
                <a:tc>
                  <a:txBody>
                    <a:bodyPr/>
                    <a:lstStyle/>
                    <a:p>
                      <a:pPr algn="ctr" latinLnBrk="1"/>
                      <a:r>
                        <a:rPr lang="en-US" altLang="ko-KR" sz="1000" dirty="0">
                          <a:latin typeface="+mn-lt"/>
                        </a:rPr>
                        <a:t>Item</a:t>
                      </a:r>
                      <a:endParaRPr lang="ko-KR" altLang="en-US" sz="1000" dirty="0">
                        <a:latin typeface="+mn-lt"/>
                      </a:endParaRPr>
                    </a:p>
                  </a:txBody>
                  <a:tcPr/>
                </a:tc>
                <a:tc>
                  <a:txBody>
                    <a:bodyPr/>
                    <a:lstStyle/>
                    <a:p>
                      <a:pPr algn="ctr" latinLnBrk="1"/>
                      <a:r>
                        <a:rPr lang="en-US" altLang="ko-KR" sz="1000" dirty="0">
                          <a:latin typeface="+mn-lt"/>
                        </a:rPr>
                        <a:t>Description</a:t>
                      </a:r>
                      <a:endParaRPr lang="ko-KR" altLang="en-US" sz="1000" dirty="0">
                        <a:latin typeface="+mn-lt"/>
                      </a:endParaRPr>
                    </a:p>
                  </a:txBody>
                  <a:tcPr/>
                </a:tc>
                <a:extLst>
                  <a:ext uri="{0D108BD9-81ED-4DB2-BD59-A6C34878D82A}">
                    <a16:rowId xmlns:a16="http://schemas.microsoft.com/office/drawing/2014/main" val="10000"/>
                  </a:ext>
                </a:extLst>
              </a:tr>
              <a:tr h="0">
                <a:tc>
                  <a:txBody>
                    <a:bodyPr/>
                    <a:lstStyle/>
                    <a:p>
                      <a:pPr latinLnBrk="1"/>
                      <a:r>
                        <a:rPr lang="en-US" altLang="ko-KR" sz="1000" dirty="0">
                          <a:latin typeface="+mn-lt"/>
                        </a:rPr>
                        <a:t>Contents</a:t>
                      </a:r>
                      <a:endParaRPr lang="ko-KR" altLang="en-US" sz="1000" dirty="0">
                        <a:latin typeface="+mn-lt"/>
                      </a:endParaRPr>
                    </a:p>
                  </a:txBody>
                  <a:tcPr anchor="ctr" anchorCtr="1"/>
                </a:tc>
                <a:tc>
                  <a:txBody>
                    <a:bodyPr/>
                    <a:lstStyle/>
                    <a:p>
                      <a:pPr latinLnBrk="1"/>
                      <a:r>
                        <a:rPr lang="en-US" altLang="ko-KR" sz="1000" b="0" i="0" kern="1200" dirty="0">
                          <a:solidFill>
                            <a:schemeClr val="dk1"/>
                          </a:solidFill>
                          <a:effectLst/>
                          <a:latin typeface="+mn-lt"/>
                          <a:ea typeface="+mn-ea"/>
                          <a:cs typeface="+mn-cs"/>
                        </a:rPr>
                        <a:t>The STB ATT program queries IP information of STB from</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the management server in order to access STB over the network.</a:t>
                      </a:r>
                      <a:endParaRPr lang="ko-KR" altLang="en-US" sz="1000" dirty="0">
                        <a:latin typeface="+mn-lt"/>
                        <a:ea typeface="+mj-ea"/>
                      </a:endParaRPr>
                    </a:p>
                  </a:txBody>
                  <a:tcPr/>
                </a:tc>
                <a:extLst>
                  <a:ext uri="{0D108BD9-81ED-4DB2-BD59-A6C34878D82A}">
                    <a16:rowId xmlns:a16="http://schemas.microsoft.com/office/drawing/2014/main" val="10001"/>
                  </a:ext>
                </a:extLst>
              </a:tr>
              <a:tr h="0">
                <a:tc>
                  <a:txBody>
                    <a:bodyPr/>
                    <a:lstStyle/>
                    <a:p>
                      <a:pPr latinLnBrk="1"/>
                      <a:r>
                        <a:rPr lang="en-US" altLang="ko-KR" sz="1000" dirty="0">
                          <a:latin typeface="+mn-lt"/>
                          <a:ea typeface="+mj-ea"/>
                        </a:rPr>
                        <a:t>ASP</a:t>
                      </a:r>
                      <a:endParaRPr lang="ko-KR" altLang="en-US" sz="1000" dirty="0">
                        <a:latin typeface="+mn-lt"/>
                        <a:ea typeface="+mj-ea"/>
                      </a:endParaRPr>
                    </a:p>
                  </a:txBody>
                  <a:tcPr anchor="ctr" anchorCtr="1"/>
                </a:tc>
                <a:tc>
                  <a:txBody>
                    <a:bodyPr/>
                    <a:lstStyle/>
                    <a:p>
                      <a:pPr latinLnBrk="1"/>
                      <a:r>
                        <a:rPr lang="en-US" altLang="ko-KR" sz="1000" dirty="0">
                          <a:solidFill>
                            <a:schemeClr val="tx1"/>
                          </a:solidFill>
                          <a:latin typeface="+mn-lt"/>
                          <a:ea typeface="+mj-ea"/>
                          <a:hlinkClick r:id="rId3"/>
                        </a:rPr>
                        <a:t>http://Management</a:t>
                      </a:r>
                      <a:r>
                        <a:rPr lang="en-US" altLang="ko-KR" sz="1000" dirty="0">
                          <a:solidFill>
                            <a:schemeClr val="tx1"/>
                          </a:solidFill>
                          <a:latin typeface="+mn-lt"/>
                          <a:ea typeface="+mj-ea"/>
                        </a:rPr>
                        <a:t> server </a:t>
                      </a:r>
                      <a:r>
                        <a:rPr lang="en-US" altLang="ko-KR" sz="1000" dirty="0" err="1">
                          <a:solidFill>
                            <a:schemeClr val="tx1"/>
                          </a:solidFill>
                          <a:latin typeface="+mn-lt"/>
                          <a:ea typeface="+mj-ea"/>
                        </a:rPr>
                        <a:t>IP:Port</a:t>
                      </a:r>
                      <a:r>
                        <a:rPr lang="en-US" altLang="ko-KR" sz="1000" dirty="0">
                          <a:solidFill>
                            <a:schemeClr val="tx1"/>
                          </a:solidFill>
                          <a:latin typeface="+mn-lt"/>
                          <a:ea typeface="+mj-ea"/>
                        </a:rPr>
                        <a:t> No./STBInfo_Query_new.asp</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2"/>
                  </a:ext>
                </a:extLst>
              </a:tr>
              <a:tr h="0">
                <a:tc>
                  <a:txBody>
                    <a:bodyPr/>
                    <a:lstStyle/>
                    <a:p>
                      <a:pPr latinLnBrk="1"/>
                      <a:r>
                        <a:rPr lang="en-US" altLang="ko-KR" sz="1000" dirty="0">
                          <a:latin typeface="+mn-lt"/>
                        </a:rPr>
                        <a:t>Included Information</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ea typeface="+mj-ea"/>
                        </a:rPr>
                        <a:t>STB_MAC:001122334455</a:t>
                      </a:r>
                    </a:p>
                  </a:txBody>
                  <a:tcPr/>
                </a:tc>
                <a:extLst>
                  <a:ext uri="{0D108BD9-81ED-4DB2-BD59-A6C34878D82A}">
                    <a16:rowId xmlns:a16="http://schemas.microsoft.com/office/drawing/2014/main" val="10003"/>
                  </a:ext>
                </a:extLst>
              </a:tr>
              <a:tr h="0">
                <a:tc>
                  <a:txBody>
                    <a:bodyPr/>
                    <a:lstStyle/>
                    <a:p>
                      <a:pPr latinLnBrk="1"/>
                      <a:r>
                        <a:rPr lang="en-US" altLang="ko-KR" sz="1000" dirty="0">
                          <a:latin typeface="+mn-lt"/>
                        </a:rPr>
                        <a:t>Query method</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ea typeface="+mj-ea"/>
                        </a:rPr>
                        <a:t>POST</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4"/>
                  </a:ext>
                </a:extLst>
              </a:tr>
              <a:tr h="0">
                <a:tc>
                  <a:txBody>
                    <a:bodyPr/>
                    <a:lstStyle/>
                    <a:p>
                      <a:pPr latinLnBrk="1"/>
                      <a:r>
                        <a:rPr lang="en-US" altLang="ko-KR" sz="1000" dirty="0" err="1">
                          <a:latin typeface="+mn-lt"/>
                        </a:rPr>
                        <a:t>Managem</a:t>
                      </a:r>
                      <a:r>
                        <a:rPr lang="en-US" altLang="ko-KR" sz="1000" dirty="0">
                          <a:latin typeface="+mn-lt"/>
                        </a:rPr>
                        <a:t>. server resp.</a:t>
                      </a:r>
                      <a:endParaRPr lang="ko-KR" altLang="en-US" sz="1000" dirty="0">
                        <a:latin typeface="+mn-lt"/>
                      </a:endParaRPr>
                    </a:p>
                  </a:txBody>
                  <a:tcPr anchor="ctr" anchorCtr="1"/>
                </a:tc>
                <a:tc>
                  <a:txBody>
                    <a:bodyPr/>
                    <a:lstStyle/>
                    <a:p>
                      <a:pPr latinLnBrk="1"/>
                      <a:r>
                        <a:rPr lang="en-US" altLang="ko-KR" sz="1000" dirty="0">
                          <a:solidFill>
                            <a:schemeClr val="tx1"/>
                          </a:solidFill>
                          <a:latin typeface="+mn-lt"/>
                          <a:ea typeface="+mj-ea"/>
                        </a:rPr>
                        <a:t>NOTFIND</a:t>
                      </a:r>
                      <a:r>
                        <a:rPr lang="en-US" altLang="ko-KR" sz="1000" baseline="0" dirty="0">
                          <a:solidFill>
                            <a:schemeClr val="tx1"/>
                          </a:solidFill>
                          <a:latin typeface="+mn-lt"/>
                          <a:ea typeface="+mj-ea"/>
                        </a:rPr>
                        <a:t> : No information with that MAC (No Information)</a:t>
                      </a:r>
                    </a:p>
                    <a:p>
                      <a:pPr latinLnBrk="1"/>
                      <a:endParaRPr lang="en-US" altLang="ko-KR" sz="1000" baseline="0" dirty="0">
                        <a:solidFill>
                          <a:schemeClr val="tx1"/>
                        </a:solidFill>
                        <a:latin typeface="+mn-lt"/>
                        <a:ea typeface="+mj-ea"/>
                      </a:endParaRPr>
                    </a:p>
                    <a:p>
                      <a:pPr latinLnBrk="1"/>
                      <a:r>
                        <a:rPr lang="en-US" altLang="ko-KR" sz="1000" dirty="0">
                          <a:solidFill>
                            <a:schemeClr val="tx1"/>
                          </a:solidFill>
                          <a:latin typeface="+mn-lt"/>
                          <a:ea typeface="+mj-ea"/>
                        </a:rPr>
                        <a:t>SUCCESS : There is information with that MAC(</a:t>
                      </a:r>
                      <a:r>
                        <a:rPr lang="en-US" altLang="ko-KR" sz="1000" baseline="0" dirty="0">
                          <a:solidFill>
                            <a:schemeClr val="tx1"/>
                          </a:solidFill>
                          <a:latin typeface="+mn-lt"/>
                          <a:ea typeface="+mj-ea"/>
                        </a:rPr>
                        <a:t>Include Information)</a:t>
                      </a:r>
                    </a:p>
                    <a:p>
                      <a:pPr latinLnBrk="1"/>
                      <a:r>
                        <a:rPr lang="en-US" altLang="ko-KR" sz="1000" dirty="0">
                          <a:solidFill>
                            <a:schemeClr val="tx1"/>
                          </a:solidFill>
                          <a:latin typeface="+mn-lt"/>
                          <a:ea typeface="+mj-ea"/>
                        </a:rPr>
                        <a:t>STB_MAC:001122334455</a:t>
                      </a:r>
                    </a:p>
                    <a:p>
                      <a:pPr latinLnBrk="1"/>
                      <a:r>
                        <a:rPr lang="en-US" altLang="ko-KR" sz="1000" dirty="0">
                          <a:solidFill>
                            <a:schemeClr val="tx1"/>
                          </a:solidFill>
                          <a:latin typeface="+mn-lt"/>
                          <a:ea typeface="+mj-ea"/>
                        </a:rPr>
                        <a:t>STB_IP:111.222.111.111</a:t>
                      </a:r>
                    </a:p>
                    <a:p>
                      <a:pPr latinLnBrk="1"/>
                      <a:r>
                        <a:rPr lang="en-US" altLang="ko-KR" sz="1000" dirty="0">
                          <a:solidFill>
                            <a:schemeClr val="tx1"/>
                          </a:solidFill>
                          <a:latin typeface="+mn-lt"/>
                          <a:ea typeface="+mj-ea"/>
                        </a:rPr>
                        <a:t>AUTHENTICATION:0(0 : No authentication, 1 : Authentication)</a:t>
                      </a:r>
                    </a:p>
                    <a:p>
                      <a:pPr latinLnBrk="1"/>
                      <a:r>
                        <a:rPr lang="en-US" altLang="ko-KR" sz="1000" dirty="0">
                          <a:solidFill>
                            <a:schemeClr val="tx1"/>
                          </a:solidFill>
                          <a:latin typeface="+mn-lt"/>
                          <a:ea typeface="+mj-ea"/>
                        </a:rPr>
                        <a:t>UPDATE_DATE</a:t>
                      </a:r>
                      <a:r>
                        <a:rPr lang="en-US" altLang="ko-KR" sz="1000" baseline="0" dirty="0">
                          <a:solidFill>
                            <a:schemeClr val="tx1"/>
                          </a:solidFill>
                          <a:latin typeface="+mn-lt"/>
                          <a:ea typeface="+mj-ea"/>
                        </a:rPr>
                        <a:t>:2012-02-28 13:21:21</a:t>
                      </a:r>
                    </a:p>
                    <a:p>
                      <a:pPr latinLnBrk="1"/>
                      <a:r>
                        <a:rPr lang="en-US" altLang="ko-KR" sz="1000" baseline="0" dirty="0">
                          <a:solidFill>
                            <a:schemeClr val="tx1"/>
                          </a:solidFill>
                          <a:latin typeface="+mn-lt"/>
                          <a:ea typeface="+mj-ea"/>
                        </a:rPr>
                        <a:t>REBOOT_STEP:2</a:t>
                      </a:r>
                    </a:p>
                    <a:p>
                      <a:pPr latinLnBrk="1"/>
                      <a:r>
                        <a:rPr lang="en-US" altLang="ko-KR" sz="1000" dirty="0">
                          <a:solidFill>
                            <a:schemeClr val="tx1"/>
                          </a:solidFill>
                          <a:latin typeface="+mn-lt"/>
                        </a:rPr>
                        <a:t>STB_SW_VER:1.1.1.1</a:t>
                      </a:r>
                    </a:p>
                    <a:p>
                      <a:pPr latinLnBrk="1"/>
                      <a:r>
                        <a:rPr lang="en-US" altLang="ko-KR" sz="1000" dirty="0">
                          <a:solidFill>
                            <a:schemeClr val="tx1"/>
                          </a:solidFill>
                          <a:latin typeface="+mn-lt"/>
                        </a:rPr>
                        <a:t>STB_PARTIAL_VER:0.0.0.1</a:t>
                      </a:r>
                    </a:p>
                    <a:p>
                      <a:pPr latinLnBrk="1"/>
                      <a:r>
                        <a:rPr lang="en-US" altLang="ko-KR" sz="1000" dirty="0">
                          <a:solidFill>
                            <a:schemeClr val="tx1"/>
                          </a:solidFill>
                          <a:latin typeface="+mn-lt"/>
                        </a:rPr>
                        <a:t>STB_MODEL:TD0202</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00" dirty="0">
                          <a:solidFill>
                            <a:schemeClr val="tx1"/>
                          </a:solidFill>
                          <a:latin typeface="+mn-lt"/>
                          <a:ea typeface="+mj-ea"/>
                        </a:rPr>
                        <a:t>* Data Classification: ,</a:t>
                      </a:r>
                      <a:endParaRPr lang="ko-KR" altLang="en-US" sz="1000" dirty="0">
                        <a:solidFill>
                          <a:schemeClr val="tx1"/>
                        </a:solidFill>
                        <a:latin typeface="+mn-lt"/>
                        <a:ea typeface="+mj-ea"/>
                      </a:endParaRPr>
                    </a:p>
                  </a:txBody>
                  <a:tcPr/>
                </a:tc>
                <a:extLst>
                  <a:ext uri="{0D108BD9-81ED-4DB2-BD59-A6C34878D82A}">
                    <a16:rowId xmlns:a16="http://schemas.microsoft.com/office/drawing/2014/main" val="10005"/>
                  </a:ext>
                </a:extLst>
              </a:tr>
            </a:tbl>
          </a:graphicData>
        </a:graphic>
      </p:graphicFrame>
      <p:sp>
        <p:nvSpPr>
          <p:cNvPr id="16" name="슬라이드 번호 개체 틀 15"/>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28</a:t>
            </a:fld>
            <a:endParaRPr lang="ko-KR" altLang="en-US"/>
          </a:p>
        </p:txBody>
      </p:sp>
      <p:sp>
        <p:nvSpPr>
          <p:cNvPr id="31" name="모서리가 둥근 직사각형 30"/>
          <p:cNvSpPr/>
          <p:nvPr/>
        </p:nvSpPr>
        <p:spPr>
          <a:xfrm>
            <a:off x="214290" y="1210434"/>
            <a:ext cx="3502742" cy="29316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200" b="1" dirty="0"/>
              <a:t>② STB ATT Program communication</a:t>
            </a:r>
            <a:endParaRPr lang="ko-KR" altLang="en-US" sz="1200" b="1" dirty="0"/>
          </a:p>
        </p:txBody>
      </p:sp>
      <p:sp>
        <p:nvSpPr>
          <p:cNvPr id="17" name="모서리가 둥근 직사각형 6">
            <a:extLst>
              <a:ext uri="{FF2B5EF4-FFF2-40B4-BE49-F238E27FC236}">
                <a16:creationId xmlns:a16="http://schemas.microsoft.com/office/drawing/2014/main" id="{873BF0C4-2E51-4AA6-BEF3-8BB6C83814FF}"/>
              </a:ext>
            </a:extLst>
          </p:cNvPr>
          <p:cNvSpPr/>
          <p:nvPr/>
        </p:nvSpPr>
        <p:spPr>
          <a:xfrm>
            <a:off x="214313" y="683568"/>
            <a:ext cx="3214687"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3.2 STB Information communication Protocol(2/2)</a:t>
            </a:r>
          </a:p>
        </p:txBody>
      </p:sp>
      <p:sp>
        <p:nvSpPr>
          <p:cNvPr id="18" name="모서리가 둥근 직사각형 14">
            <a:extLst>
              <a:ext uri="{FF2B5EF4-FFF2-40B4-BE49-F238E27FC236}">
                <a16:creationId xmlns:a16="http://schemas.microsoft.com/office/drawing/2014/main" id="{465E12FF-411D-4D75-A4F0-1963ADF37E8B}"/>
              </a:ext>
            </a:extLst>
          </p:cNvPr>
          <p:cNvSpPr/>
          <p:nvPr/>
        </p:nvSpPr>
        <p:spPr>
          <a:xfrm>
            <a:off x="357188" y="5503544"/>
            <a:ext cx="6143625" cy="652632"/>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200" dirty="0">
                <a:solidFill>
                  <a:srgbClr val="002060"/>
                </a:solidFill>
                <a:ea typeface="HY중고딕" pitchFamily="18" charset="-127"/>
              </a:rPr>
              <a:t>https://www.hmit.co.kr/control/stbinfo_query_test.asp?STB_MAC=001122334455</a:t>
            </a:r>
            <a:endParaRPr kumimoji="0" lang="ko-KR" altLang="en-US" sz="1200" dirty="0">
              <a:solidFill>
                <a:srgbClr val="002060"/>
              </a:solidFill>
              <a:ea typeface="HY중고딕" pitchFamily="18" charset="-127"/>
            </a:endParaRPr>
          </a:p>
        </p:txBody>
      </p:sp>
      <p:sp>
        <p:nvSpPr>
          <p:cNvPr id="20" name="모서리가 둥근 직사각형 18">
            <a:extLst>
              <a:ext uri="{FF2B5EF4-FFF2-40B4-BE49-F238E27FC236}">
                <a16:creationId xmlns:a16="http://schemas.microsoft.com/office/drawing/2014/main" id="{01F3EE52-9293-4156-BF91-FBE0BA7271CF}"/>
              </a:ext>
            </a:extLst>
          </p:cNvPr>
          <p:cNvSpPr/>
          <p:nvPr/>
        </p:nvSpPr>
        <p:spPr>
          <a:xfrm>
            <a:off x="273770" y="5004048"/>
            <a:ext cx="3875310" cy="360040"/>
          </a:xfrm>
          <a:prstGeom prst="roundRect">
            <a:avLst/>
          </a:prstGeom>
          <a:ln>
            <a:noFill/>
          </a:ln>
        </p:spPr>
        <p:style>
          <a:lnRef idx="2">
            <a:schemeClr val="accent6"/>
          </a:lnRef>
          <a:fillRef idx="1">
            <a:schemeClr val="lt1"/>
          </a:fillRef>
          <a:effectRef idx="0">
            <a:schemeClr val="accent6"/>
          </a:effectRef>
          <a:fontRef idx="minor">
            <a:schemeClr val="dk1"/>
          </a:fontRef>
        </p:style>
        <p:txBody>
          <a:bodyPr anchor="ctr"/>
          <a:lstStyle/>
          <a:p>
            <a:pPr>
              <a:defRPr/>
            </a:pPr>
            <a:r>
              <a:rPr lang="en-US" altLang="ko-KR" sz="1400" b="1" dirty="0"/>
              <a:t> </a:t>
            </a:r>
            <a:r>
              <a:rPr lang="en-US" altLang="ko-KR" sz="1400" b="1" dirty="0">
                <a:solidFill>
                  <a:srgbClr val="FF0000"/>
                </a:solidFill>
                <a:latin typeface="맑은 고딕"/>
                <a:ea typeface="맑은 고딕"/>
              </a:rPr>
              <a:t>♣ Sample of Test </a:t>
            </a:r>
            <a:r>
              <a:rPr lang="en-US" altLang="ko-KR" sz="1400" b="1" dirty="0" err="1">
                <a:solidFill>
                  <a:srgbClr val="FF0000"/>
                </a:solidFill>
                <a:latin typeface="맑은 고딕"/>
                <a:ea typeface="맑은 고딕"/>
              </a:rPr>
              <a:t>Url</a:t>
            </a:r>
            <a:r>
              <a:rPr lang="en-US" altLang="ko-KR" sz="1400" b="1" dirty="0">
                <a:solidFill>
                  <a:srgbClr val="FF0000"/>
                </a:solidFill>
                <a:latin typeface="맑은 고딕"/>
                <a:ea typeface="맑은 고딕"/>
              </a:rPr>
              <a:t> in Web Browser</a:t>
            </a:r>
            <a:r>
              <a:rPr lang="en-US" altLang="ko-KR" sz="1400" dirty="0">
                <a:solidFill>
                  <a:srgbClr val="FF0000"/>
                </a:solidFill>
              </a:rPr>
              <a:t> </a:t>
            </a:r>
          </a:p>
          <a:p>
            <a:pPr>
              <a:defRPr/>
            </a:pPr>
            <a:r>
              <a:rPr lang="en-US" altLang="ko-KR" sz="1400" dirty="0">
                <a:solidFill>
                  <a:srgbClr val="FF0000"/>
                </a:solidFill>
              </a:rPr>
              <a:t>    :  Search transmitted STB information</a:t>
            </a:r>
            <a:endParaRPr lang="ko-KR" altLang="en-US" sz="1400" dirty="0">
              <a:solidFill>
                <a:srgbClr val="FF0000"/>
              </a:solidFill>
            </a:endParaRPr>
          </a:p>
        </p:txBody>
      </p:sp>
    </p:spTree>
    <p:extLst>
      <p:ext uri="{BB962C8B-B14F-4D97-AF65-F5344CB8AC3E}">
        <p14:creationId xmlns:p14="http://schemas.microsoft.com/office/powerpoint/2010/main" val="27357038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214313" y="1976292"/>
            <a:ext cx="6429375" cy="6988196"/>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cxnSp>
        <p:nvCxnSpPr>
          <p:cNvPr id="6" name="직선 연결선 5"/>
          <p:cNvCxnSpPr/>
          <p:nvPr/>
        </p:nvCxnSpPr>
        <p:spPr>
          <a:xfrm>
            <a:off x="214313" y="1792758"/>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7" name="모서리가 둥근 직사각형 6"/>
          <p:cNvSpPr/>
          <p:nvPr/>
        </p:nvSpPr>
        <p:spPr>
          <a:xfrm>
            <a:off x="214313" y="1547664"/>
            <a:ext cx="2926655"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4.1 Process for screen adjustment</a:t>
            </a:r>
          </a:p>
        </p:txBody>
      </p:sp>
      <p:sp>
        <p:nvSpPr>
          <p:cNvPr id="8" name="모서리가 둥근 직사각형 7"/>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sp>
        <p:nvSpPr>
          <p:cNvPr id="9" name="모서리가 둥근 직사각형 8"/>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lang="en-US" altLang="ko-KR" sz="2000" dirty="0">
                <a:latin typeface="HY견고딕" pitchFamily="18" charset="-127"/>
                <a:ea typeface="HY견고딕" pitchFamily="18" charset="-127"/>
              </a:rPr>
              <a:t>4</a:t>
            </a:r>
            <a:r>
              <a:rPr kumimoji="0" lang="en-US" altLang="ko-KR" sz="2000" dirty="0">
                <a:latin typeface="HY견고딕" pitchFamily="18" charset="-127"/>
                <a:ea typeface="HY견고딕" pitchFamily="18" charset="-127"/>
              </a:rPr>
              <a:t>. Additional Information</a:t>
            </a:r>
            <a:endParaRPr kumimoji="0" lang="ko-KR" altLang="en-US" sz="2000" dirty="0">
              <a:latin typeface="HY견고딕" pitchFamily="18" charset="-127"/>
              <a:ea typeface="HY견고딕" pitchFamily="18" charset="-127"/>
            </a:endParaRPr>
          </a:p>
        </p:txBody>
      </p:sp>
      <p:sp>
        <p:nvSpPr>
          <p:cNvPr id="10" name="모서리가 둥근 직사각형 9"/>
          <p:cNvSpPr/>
          <p:nvPr/>
        </p:nvSpPr>
        <p:spPr>
          <a:xfrm>
            <a:off x="332656" y="2123728"/>
            <a:ext cx="6143625" cy="1080120"/>
          </a:xfrm>
          <a:prstGeom prst="roundRect">
            <a:avLst/>
          </a:prstGeom>
          <a:solidFill>
            <a:schemeClr val="bg1">
              <a:lumMod val="95000"/>
            </a:schemeClr>
          </a:solidFill>
          <a:ln>
            <a:solidFill>
              <a:schemeClr val="bg1"/>
            </a:solidFill>
          </a:ln>
        </p:spPr>
        <p:style>
          <a:lnRef idx="1">
            <a:schemeClr val="dk1"/>
          </a:lnRef>
          <a:fillRef idx="2">
            <a:schemeClr val="dk1"/>
          </a:fillRef>
          <a:effectRef idx="1">
            <a:schemeClr val="dk1"/>
          </a:effectRef>
          <a:fontRef idx="minor">
            <a:schemeClr val="dk1"/>
          </a:fontRef>
        </p:style>
        <p:txBody>
          <a:bodyPr anchor="ctr"/>
          <a:lstStyle/>
          <a:p>
            <a:pPr fontAlgn="auto">
              <a:spcBef>
                <a:spcPts val="0"/>
              </a:spcBef>
              <a:spcAft>
                <a:spcPts val="0"/>
              </a:spcAft>
              <a:defRPr/>
            </a:pPr>
            <a:r>
              <a:rPr lang="en-US" altLang="ko-KR" sz="1000" dirty="0"/>
              <a:t>Smart STB display the menu that requests screen adjustment when booting after factory reset or full batch. STB daemon has a "screen adjustment scenario" in text form, and it is loaded when it runs. And it receives LOGIN messages from ATT programs when it runs. After run the screen adjustment scenario, authentication process will be run.</a:t>
            </a:r>
            <a:endParaRPr kumimoji="0" lang="ko-KR" altLang="en-US" sz="1000" dirty="0">
              <a:solidFill>
                <a:srgbClr val="002060"/>
              </a:solidFill>
              <a:ea typeface="HY중고딕" pitchFamily="18" charset="-127"/>
            </a:endParaRPr>
          </a:p>
        </p:txBody>
      </p:sp>
      <p:sp>
        <p:nvSpPr>
          <p:cNvPr id="12" name="직사각형 11"/>
          <p:cNvSpPr/>
          <p:nvPr/>
        </p:nvSpPr>
        <p:spPr>
          <a:xfrm>
            <a:off x="476672" y="3923928"/>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Full Patch</a:t>
            </a:r>
            <a:endParaRPr lang="ko-KR" altLang="en-US" sz="1200" dirty="0"/>
          </a:p>
        </p:txBody>
      </p:sp>
      <p:sp>
        <p:nvSpPr>
          <p:cNvPr id="13" name="모서리가 둥근 직사각형 12"/>
          <p:cNvSpPr/>
          <p:nvPr/>
        </p:nvSpPr>
        <p:spPr>
          <a:xfrm>
            <a:off x="332656" y="3419872"/>
            <a:ext cx="1800200" cy="288032"/>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ko-KR" sz="1200" b="1" dirty="0"/>
              <a:t>STB and</a:t>
            </a:r>
            <a:r>
              <a:rPr lang="ko-KR" altLang="en-US" sz="1200" b="1" dirty="0"/>
              <a:t> </a:t>
            </a:r>
            <a:r>
              <a:rPr lang="en-US" altLang="ko-KR" sz="1200" b="1" dirty="0"/>
              <a:t>ATT Agency</a:t>
            </a:r>
            <a:endParaRPr lang="ko-KR" altLang="en-US" sz="1200" b="1" dirty="0"/>
          </a:p>
        </p:txBody>
      </p:sp>
      <p:sp>
        <p:nvSpPr>
          <p:cNvPr id="14" name="직사각형 13"/>
          <p:cNvSpPr/>
          <p:nvPr/>
        </p:nvSpPr>
        <p:spPr>
          <a:xfrm>
            <a:off x="332656" y="3779912"/>
            <a:ext cx="1800200" cy="5040560"/>
          </a:xfrm>
          <a:prstGeom prst="rect">
            <a:avLst/>
          </a:prstGeom>
          <a:no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아래쪽 화살표 14"/>
          <p:cNvSpPr/>
          <p:nvPr/>
        </p:nvSpPr>
        <p:spPr>
          <a:xfrm>
            <a:off x="1052736" y="4644008"/>
            <a:ext cx="360040" cy="144016"/>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16" name="직사각형 15"/>
          <p:cNvSpPr/>
          <p:nvPr/>
        </p:nvSpPr>
        <p:spPr>
          <a:xfrm>
            <a:off x="476672" y="5868144"/>
            <a:ext cx="1512168" cy="792088"/>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Screen Adjustment</a:t>
            </a:r>
          </a:p>
          <a:p>
            <a:pPr algn="ctr"/>
            <a:r>
              <a:rPr lang="en-US" altLang="ko-KR" sz="1200" dirty="0"/>
              <a:t>Or</a:t>
            </a:r>
          </a:p>
          <a:p>
            <a:pPr algn="ctr"/>
            <a:r>
              <a:rPr lang="en-US" altLang="ko-KR" sz="1200" dirty="0"/>
              <a:t>Authentication screen</a:t>
            </a:r>
            <a:endParaRPr lang="ko-KR" altLang="en-US" sz="1200" dirty="0"/>
          </a:p>
        </p:txBody>
      </p:sp>
      <p:sp>
        <p:nvSpPr>
          <p:cNvPr id="18" name="모서리가 둥근 직사각형 17"/>
          <p:cNvSpPr/>
          <p:nvPr/>
        </p:nvSpPr>
        <p:spPr>
          <a:xfrm>
            <a:off x="2564904" y="3419872"/>
            <a:ext cx="1800200" cy="288032"/>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altLang="ko-KR" sz="1200" b="1" dirty="0"/>
              <a:t>STB </a:t>
            </a:r>
            <a:r>
              <a:rPr lang="en-US" altLang="ko-KR" sz="1200" b="1" dirty="0" err="1"/>
              <a:t>Deamon</a:t>
            </a:r>
            <a:endParaRPr lang="ko-KR" altLang="en-US" sz="1200" b="1" dirty="0"/>
          </a:p>
        </p:txBody>
      </p:sp>
      <p:sp>
        <p:nvSpPr>
          <p:cNvPr id="19" name="직사각형 18"/>
          <p:cNvSpPr/>
          <p:nvPr/>
        </p:nvSpPr>
        <p:spPr>
          <a:xfrm>
            <a:off x="2564904" y="3779912"/>
            <a:ext cx="1800200" cy="5040560"/>
          </a:xfrm>
          <a:prstGeom prst="rect">
            <a:avLst/>
          </a:prstGeom>
          <a:noFill/>
          <a:ln w="31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아래쪽 화살표 19"/>
          <p:cNvSpPr/>
          <p:nvPr/>
        </p:nvSpPr>
        <p:spPr>
          <a:xfrm>
            <a:off x="1052736" y="6804248"/>
            <a:ext cx="360040" cy="936104"/>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1" name="직사각형 20"/>
          <p:cNvSpPr/>
          <p:nvPr/>
        </p:nvSpPr>
        <p:spPr>
          <a:xfrm>
            <a:off x="476672" y="7884368"/>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Screen adjustment</a:t>
            </a:r>
          </a:p>
        </p:txBody>
      </p:sp>
      <p:sp>
        <p:nvSpPr>
          <p:cNvPr id="22" name="직사각형 21"/>
          <p:cNvSpPr/>
          <p:nvPr/>
        </p:nvSpPr>
        <p:spPr>
          <a:xfrm>
            <a:off x="476672" y="4860032"/>
            <a:ext cx="1512168" cy="57606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ko-KR" sz="1200" dirty="0"/>
              <a:t>STB </a:t>
            </a:r>
            <a:r>
              <a:rPr lang="en-US" altLang="ko-KR" sz="1200" dirty="0" err="1"/>
              <a:t>Deamon</a:t>
            </a:r>
            <a:r>
              <a:rPr lang="en-US" altLang="ko-KR" sz="1200" dirty="0"/>
              <a:t> Installation</a:t>
            </a:r>
            <a:endParaRPr lang="ko-KR" altLang="en-US" sz="1200" dirty="0"/>
          </a:p>
        </p:txBody>
      </p:sp>
      <p:sp>
        <p:nvSpPr>
          <p:cNvPr id="23" name="아래쪽 화살표 22"/>
          <p:cNvSpPr/>
          <p:nvPr/>
        </p:nvSpPr>
        <p:spPr>
          <a:xfrm>
            <a:off x="1052736" y="5580112"/>
            <a:ext cx="360040" cy="144016"/>
          </a:xfrm>
          <a:prstGeom prst="down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o-KR" altLang="en-US"/>
          </a:p>
        </p:txBody>
      </p:sp>
      <p:sp>
        <p:nvSpPr>
          <p:cNvPr id="24" name="직사각형 23"/>
          <p:cNvSpPr/>
          <p:nvPr/>
        </p:nvSpPr>
        <p:spPr>
          <a:xfrm>
            <a:off x="2708920" y="4860032"/>
            <a:ext cx="1512168" cy="5760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a:t>ATT preparation</a:t>
            </a:r>
            <a:endParaRPr lang="ko-KR" altLang="en-US" sz="1200" dirty="0"/>
          </a:p>
        </p:txBody>
      </p:sp>
      <p:sp>
        <p:nvSpPr>
          <p:cNvPr id="25" name="직사각형 24"/>
          <p:cNvSpPr/>
          <p:nvPr/>
        </p:nvSpPr>
        <p:spPr>
          <a:xfrm>
            <a:off x="2708920" y="5868144"/>
            <a:ext cx="1512168" cy="576064"/>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ko-KR" sz="1200" dirty="0"/>
              <a:t>Run Screen adjustment process</a:t>
            </a:r>
            <a:endParaRPr lang="ko-KR" altLang="en-US" sz="1200" dirty="0"/>
          </a:p>
        </p:txBody>
      </p:sp>
      <p:sp>
        <p:nvSpPr>
          <p:cNvPr id="28" name="아래쪽 화살표 27"/>
          <p:cNvSpPr/>
          <p:nvPr/>
        </p:nvSpPr>
        <p:spPr>
          <a:xfrm>
            <a:off x="3284984" y="5580112"/>
            <a:ext cx="360040" cy="144016"/>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29" name="모서리가 둥근 사각형 설명선 28"/>
          <p:cNvSpPr/>
          <p:nvPr/>
        </p:nvSpPr>
        <p:spPr>
          <a:xfrm>
            <a:off x="4509120" y="5868143"/>
            <a:ext cx="2016224" cy="1459905"/>
          </a:xfrm>
          <a:prstGeom prst="wedgeRoundRectCallout">
            <a:avLst>
              <a:gd name="adj1" fmla="val -63044"/>
              <a:gd name="adj2" fmla="val -2728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ko-KR" sz="1000" dirty="0">
                <a:latin typeface="+mn-ea"/>
              </a:rPr>
              <a:t>When receiving LOGIN commands from ATT program, run screen adjust-</a:t>
            </a:r>
            <a:r>
              <a:rPr lang="en-US" altLang="ko-KR" sz="1000" dirty="0" err="1">
                <a:latin typeface="+mn-ea"/>
              </a:rPr>
              <a:t>ment</a:t>
            </a:r>
            <a:r>
              <a:rPr lang="en-US" altLang="ko-KR" sz="1000" dirty="0">
                <a:latin typeface="+mn-ea"/>
              </a:rPr>
              <a:t> scenario, and then run authentication.</a:t>
            </a:r>
          </a:p>
          <a:p>
            <a:r>
              <a:rPr lang="en-US" altLang="ko-KR" sz="1000" dirty="0">
                <a:latin typeface="+mn-ea"/>
              </a:rPr>
              <a:t>Perform the screen adjust-</a:t>
            </a:r>
            <a:r>
              <a:rPr lang="en-US" altLang="ko-KR" sz="1000" dirty="0" err="1">
                <a:latin typeface="+mn-ea"/>
              </a:rPr>
              <a:t>ment</a:t>
            </a:r>
            <a:r>
              <a:rPr lang="en-US" altLang="ko-KR" sz="1000" dirty="0">
                <a:latin typeface="+mn-ea"/>
              </a:rPr>
              <a:t> scenario, even if the authentication window is opened</a:t>
            </a:r>
            <a:endParaRPr lang="ko-KR" altLang="en-US" sz="1000" dirty="0">
              <a:latin typeface="+mn-ea"/>
            </a:endParaRPr>
          </a:p>
        </p:txBody>
      </p:sp>
      <p:sp>
        <p:nvSpPr>
          <p:cNvPr id="30" name="아래쪽 화살표 29"/>
          <p:cNvSpPr/>
          <p:nvPr/>
        </p:nvSpPr>
        <p:spPr>
          <a:xfrm>
            <a:off x="3284984" y="6588224"/>
            <a:ext cx="360040" cy="1152128"/>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o-KR" altLang="en-US"/>
          </a:p>
        </p:txBody>
      </p:sp>
      <p:sp>
        <p:nvSpPr>
          <p:cNvPr id="31" name="직사각형 30"/>
          <p:cNvSpPr/>
          <p:nvPr/>
        </p:nvSpPr>
        <p:spPr>
          <a:xfrm>
            <a:off x="2708920" y="7884368"/>
            <a:ext cx="1512168" cy="79208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n-US" altLang="ko-KR" sz="1000" dirty="0"/>
              <a:t>Allow screen adjust-</a:t>
            </a:r>
            <a:r>
              <a:rPr lang="en-US" altLang="ko-KR" sz="1000" dirty="0" err="1"/>
              <a:t>ment</a:t>
            </a:r>
            <a:r>
              <a:rPr lang="en-US" altLang="ko-KR" sz="1000" dirty="0"/>
              <a:t> menu to be opened when ATT is ran and reset</a:t>
            </a:r>
            <a:endParaRPr lang="ko-KR" altLang="en-US" sz="1000" dirty="0">
              <a:solidFill>
                <a:srgbClr val="FF0000"/>
              </a:solidFill>
            </a:endParaRPr>
          </a:p>
        </p:txBody>
      </p:sp>
      <p:cxnSp>
        <p:nvCxnSpPr>
          <p:cNvPr id="33" name="꺾인 연결선 32"/>
          <p:cNvCxnSpPr>
            <a:stCxn id="22" idx="3"/>
            <a:endCxn id="18" idx="1"/>
          </p:cNvCxnSpPr>
          <p:nvPr/>
        </p:nvCxnSpPr>
        <p:spPr>
          <a:xfrm flipV="1">
            <a:off x="1988840" y="3563888"/>
            <a:ext cx="576064" cy="1584176"/>
          </a:xfrm>
          <a:prstGeom prst="bentConnector3">
            <a:avLst>
              <a:gd name="adj1" fmla="val 50000"/>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직사각형 34"/>
          <p:cNvSpPr/>
          <p:nvPr/>
        </p:nvSpPr>
        <p:spPr>
          <a:xfrm>
            <a:off x="4581128" y="4067944"/>
            <a:ext cx="1895152" cy="1512168"/>
          </a:xfrm>
          <a:prstGeom prst="rect">
            <a:avLst/>
          </a:prstGeom>
          <a:solidFill>
            <a:schemeClr val="bg2">
              <a:lumMod val="90000"/>
            </a:schemeClr>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000" dirty="0">
                <a:solidFill>
                  <a:schemeClr val="tx1"/>
                </a:solidFill>
              </a:rPr>
              <a:t>12,1000</a:t>
            </a:r>
          </a:p>
          <a:p>
            <a:pPr algn="ctr"/>
            <a:r>
              <a:rPr lang="en-US" altLang="ko-KR" sz="1000" dirty="0">
                <a:solidFill>
                  <a:schemeClr val="tx1"/>
                </a:solidFill>
              </a:rPr>
              <a:t>12,1000</a:t>
            </a: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a:p>
            <a:pPr algn="ctr"/>
            <a:r>
              <a:rPr lang="en-US" altLang="ko-KR" sz="1000" dirty="0">
                <a:solidFill>
                  <a:schemeClr val="tx1"/>
                </a:solidFill>
              </a:rPr>
              <a:t>12,1000</a:t>
            </a:r>
            <a:endParaRPr lang="ko-KR" altLang="en-US" sz="1000" dirty="0">
              <a:solidFill>
                <a:schemeClr val="tx1"/>
              </a:solidFill>
            </a:endParaRPr>
          </a:p>
        </p:txBody>
      </p:sp>
      <p:sp>
        <p:nvSpPr>
          <p:cNvPr id="36" name="직사각형 35"/>
          <p:cNvSpPr/>
          <p:nvPr/>
        </p:nvSpPr>
        <p:spPr>
          <a:xfrm>
            <a:off x="4581127" y="3491880"/>
            <a:ext cx="1895153" cy="576064"/>
          </a:xfrm>
          <a:prstGeom prst="rect">
            <a:avLst/>
          </a:prstGeom>
          <a:solidFill>
            <a:schemeClr val="bg2">
              <a:lumMod val="50000"/>
            </a:schemeClr>
          </a:solid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000" b="1" dirty="0">
                <a:solidFill>
                  <a:schemeClr val="tx1"/>
                </a:solidFill>
              </a:rPr>
              <a:t>Screen Adjustment Scenario</a:t>
            </a:r>
          </a:p>
          <a:p>
            <a:r>
              <a:rPr lang="en-US" altLang="ko-KR" sz="1000" dirty="0">
                <a:solidFill>
                  <a:schemeClr val="tx1"/>
                </a:solidFill>
              </a:rPr>
              <a:t>(STB </a:t>
            </a:r>
            <a:r>
              <a:rPr lang="en-US" altLang="ko-KR" sz="1000" dirty="0" err="1">
                <a:solidFill>
                  <a:schemeClr val="tx1"/>
                </a:solidFill>
              </a:rPr>
              <a:t>deamon</a:t>
            </a:r>
            <a:r>
              <a:rPr lang="en-US" altLang="ko-KR" sz="1000" dirty="0">
                <a:solidFill>
                  <a:schemeClr val="tx1"/>
                </a:solidFill>
              </a:rPr>
              <a:t> has text file)</a:t>
            </a:r>
            <a:endParaRPr lang="ko-KR" altLang="en-US" sz="1000" dirty="0">
              <a:solidFill>
                <a:schemeClr val="tx1"/>
              </a:solidFill>
            </a:endParaRPr>
          </a:p>
        </p:txBody>
      </p:sp>
      <p:sp>
        <p:nvSpPr>
          <p:cNvPr id="37" name="모서리가 둥근 사각형 설명선 36"/>
          <p:cNvSpPr/>
          <p:nvPr/>
        </p:nvSpPr>
        <p:spPr>
          <a:xfrm>
            <a:off x="4509120" y="7956376"/>
            <a:ext cx="2016224" cy="648072"/>
          </a:xfrm>
          <a:prstGeom prst="wedgeRoundRectCallout">
            <a:avLst>
              <a:gd name="adj1" fmla="val -63044"/>
              <a:gd name="adj2" fmla="val -27288"/>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altLang="ko-KR" sz="1000" dirty="0"/>
              <a:t>The screen adjustment menu should be displayed when it installed in the customer's house.</a:t>
            </a:r>
            <a:endParaRPr lang="ko-KR" altLang="en-US" sz="1000" dirty="0"/>
          </a:p>
        </p:txBody>
      </p:sp>
      <p:sp>
        <p:nvSpPr>
          <p:cNvPr id="38" name="TextBox 37"/>
          <p:cNvSpPr txBox="1"/>
          <p:nvPr/>
        </p:nvSpPr>
        <p:spPr>
          <a:xfrm>
            <a:off x="793828" y="7020272"/>
            <a:ext cx="865301" cy="307777"/>
          </a:xfrm>
          <a:prstGeom prst="rect">
            <a:avLst/>
          </a:prstGeom>
          <a:noFill/>
        </p:spPr>
        <p:txBody>
          <a:bodyPr wrap="none" rtlCol="0">
            <a:spAutoFit/>
          </a:bodyPr>
          <a:lstStyle/>
          <a:p>
            <a:r>
              <a:rPr lang="en-US" altLang="ko-KR" sz="1400" dirty="0"/>
              <a:t>Run ATT</a:t>
            </a:r>
            <a:endParaRPr lang="ko-KR" altLang="en-US" sz="1400" dirty="0"/>
          </a:p>
        </p:txBody>
      </p:sp>
      <p:sp>
        <p:nvSpPr>
          <p:cNvPr id="39" name="TextBox 38"/>
          <p:cNvSpPr txBox="1"/>
          <p:nvPr/>
        </p:nvSpPr>
        <p:spPr>
          <a:xfrm>
            <a:off x="3026076" y="7020272"/>
            <a:ext cx="865301" cy="307777"/>
          </a:xfrm>
          <a:prstGeom prst="rect">
            <a:avLst/>
          </a:prstGeom>
          <a:noFill/>
        </p:spPr>
        <p:txBody>
          <a:bodyPr wrap="none" rtlCol="0">
            <a:spAutoFit/>
          </a:bodyPr>
          <a:lstStyle/>
          <a:p>
            <a:r>
              <a:rPr lang="en-US" altLang="ko-KR" sz="1400" dirty="0"/>
              <a:t>Run ATT</a:t>
            </a:r>
            <a:endParaRPr lang="ko-KR" altLang="en-US" sz="1400" dirty="0"/>
          </a:p>
        </p:txBody>
      </p:sp>
      <p:sp>
        <p:nvSpPr>
          <p:cNvPr id="3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29</a:t>
            </a:fld>
            <a:endParaRPr lang="ko-KR"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sp>
        <p:nvSpPr>
          <p:cNvPr id="8" name="모서리가 둥근 직사각형 7"/>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4.2 </a:t>
            </a:r>
            <a:r>
              <a:rPr lang="en-US" altLang="ko-KR" sz="1000" dirty="0"/>
              <a:t>Middleware support for daemon</a:t>
            </a:r>
            <a:r>
              <a:rPr kumimoji="0" lang="en-US" altLang="ko-KR" sz="1000" b="1" dirty="0"/>
              <a:t>(1/2) </a:t>
            </a:r>
          </a:p>
        </p:txBody>
      </p:sp>
      <p:grpSp>
        <p:nvGrpSpPr>
          <p:cNvPr id="11" name="그룹 10"/>
          <p:cNvGrpSpPr/>
          <p:nvPr/>
        </p:nvGrpSpPr>
        <p:grpSpPr>
          <a:xfrm>
            <a:off x="4653136" y="35496"/>
            <a:ext cx="2160240" cy="432048"/>
            <a:chOff x="214313" y="714375"/>
            <a:chExt cx="6429375" cy="714375"/>
          </a:xfrm>
        </p:grpSpPr>
        <p:sp>
          <p:nvSpPr>
            <p:cNvPr id="12" name="모서리가 둥근 직사각형 11"/>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3" name="모서리가 둥근 직사각형 12"/>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4. </a:t>
              </a:r>
              <a:r>
                <a:rPr lang="en-US" altLang="ko-KR" sz="1000" dirty="0" err="1">
                  <a:latin typeface="HY견고딕" pitchFamily="18" charset="-127"/>
                  <a:ea typeface="HY견고딕" pitchFamily="18" charset="-127"/>
                </a:rPr>
                <a:t>Additonal</a:t>
              </a:r>
              <a:r>
                <a:rPr lang="en-US" altLang="ko-KR" sz="1000" dirty="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graphicFrame>
        <p:nvGraphicFramePr>
          <p:cNvPr id="14" name="표 13"/>
          <p:cNvGraphicFramePr>
            <a:graphicFrameLocks noGrp="1"/>
          </p:cNvGraphicFramePr>
          <p:nvPr>
            <p:extLst>
              <p:ext uri="{D42A27DB-BD31-4B8C-83A1-F6EECF244321}">
                <p14:modId xmlns:p14="http://schemas.microsoft.com/office/powerpoint/2010/main" val="3562421383"/>
              </p:ext>
            </p:extLst>
          </p:nvPr>
        </p:nvGraphicFramePr>
        <p:xfrm>
          <a:off x="377280" y="1043608"/>
          <a:ext cx="6076056" cy="7535679"/>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3038028">
                  <a:extLst>
                    <a:ext uri="{9D8B030D-6E8A-4147-A177-3AD203B41FA5}">
                      <a16:colId xmlns:a16="http://schemas.microsoft.com/office/drawing/2014/main" val="20001"/>
                    </a:ext>
                  </a:extLst>
                </a:gridCol>
                <a:gridCol w="1755306">
                  <a:extLst>
                    <a:ext uri="{9D8B030D-6E8A-4147-A177-3AD203B41FA5}">
                      <a16:colId xmlns:a16="http://schemas.microsoft.com/office/drawing/2014/main" val="20002"/>
                    </a:ext>
                  </a:extLst>
                </a:gridCol>
              </a:tblGrid>
              <a:tr h="288032">
                <a:tc>
                  <a:txBody>
                    <a:bodyPr/>
                    <a:lstStyle/>
                    <a:p>
                      <a:pPr latinLnBrk="1"/>
                      <a:r>
                        <a:rPr lang="en-US" altLang="ko-KR" sz="1050" dirty="0"/>
                        <a:t>Item</a:t>
                      </a:r>
                      <a:endParaRPr lang="ko-KR" altLang="en-US" sz="1050" dirty="0"/>
                    </a:p>
                  </a:txBody>
                  <a:tcPr anchor="ctr" anchorCtr="1"/>
                </a:tc>
                <a:tc>
                  <a:txBody>
                    <a:bodyPr/>
                    <a:lstStyle/>
                    <a:p>
                      <a:pPr latinLnBrk="1"/>
                      <a:r>
                        <a:rPr lang="en-US" altLang="ko-KR" sz="1050" dirty="0" err="1"/>
                        <a:t>Deamon</a:t>
                      </a:r>
                      <a:r>
                        <a:rPr lang="en-US" altLang="ko-KR" sz="1050" dirty="0"/>
                        <a:t> Functions</a:t>
                      </a:r>
                      <a:endParaRPr lang="ko-KR" altLang="en-US" sz="1050" dirty="0"/>
                    </a:p>
                  </a:txBody>
                  <a:tcPr anchor="ctr" anchorCtr="1"/>
                </a:tc>
                <a:tc>
                  <a:txBody>
                    <a:bodyPr/>
                    <a:lstStyle/>
                    <a:p>
                      <a:pPr latinLnBrk="1"/>
                      <a:r>
                        <a:rPr lang="en-US" altLang="ko-KR" sz="1050" dirty="0"/>
                        <a:t>MW Support</a:t>
                      </a:r>
                      <a:endParaRPr lang="ko-KR" altLang="en-US" sz="1050" dirty="0"/>
                    </a:p>
                  </a:txBody>
                  <a:tcPr anchor="ctr" anchorCtr="1"/>
                </a:tc>
                <a:extLst>
                  <a:ext uri="{0D108BD9-81ED-4DB2-BD59-A6C34878D82A}">
                    <a16:rowId xmlns:a16="http://schemas.microsoft.com/office/drawing/2014/main" val="10000"/>
                  </a:ext>
                </a:extLst>
              </a:tr>
              <a:tr h="1195996">
                <a:tc>
                  <a:txBody>
                    <a:bodyPr/>
                    <a:lstStyle/>
                    <a:p>
                      <a:pPr latinLnBrk="1"/>
                      <a:r>
                        <a:rPr lang="en-US" altLang="ko-KR" sz="900" dirty="0" err="1"/>
                        <a:t>Deamon</a:t>
                      </a:r>
                      <a:r>
                        <a:rPr lang="en-US" altLang="ko-KR" sz="900" baseline="0" dirty="0"/>
                        <a:t> installation</a:t>
                      </a:r>
                      <a:endParaRPr lang="ko-KR" altLang="en-US" sz="900" dirty="0"/>
                    </a:p>
                  </a:txBody>
                  <a:tcPr anchor="ctr" anchorCtr="1"/>
                </a:tc>
                <a:tc gridSpan="2">
                  <a:txBody>
                    <a:bodyPr/>
                    <a:lstStyle/>
                    <a:p>
                      <a:pPr latinLnBrk="1"/>
                      <a:r>
                        <a:rPr lang="en-US" altLang="ko-KR" sz="900" b="0" i="0" kern="1200" dirty="0">
                          <a:solidFill>
                            <a:schemeClr val="dk1"/>
                          </a:solidFill>
                          <a:effectLst/>
                          <a:latin typeface="+mn-lt"/>
                          <a:ea typeface="+mn-ea"/>
                          <a:cs typeface="+mn-cs"/>
                        </a:rPr>
                        <a:t>When you boot from a USB port with a flash drive,</a:t>
                      </a:r>
                      <a:br>
                        <a:rPr lang="en-US" altLang="ko-KR" sz="900" dirty="0"/>
                      </a:br>
                      <a:r>
                        <a:rPr lang="en-US" altLang="ko-KR" sz="900" b="0" i="0" kern="1200" dirty="0">
                          <a:solidFill>
                            <a:schemeClr val="dk1"/>
                          </a:solidFill>
                          <a:effectLst/>
                          <a:latin typeface="+mn-lt"/>
                          <a:ea typeface="+mn-ea"/>
                          <a:cs typeface="+mn-cs"/>
                        </a:rPr>
                        <a:t>Specific script files on flash</a:t>
                      </a:r>
                      <a:r>
                        <a:rPr lang="en-US" altLang="ko-KR" sz="900" b="0" i="0" kern="1200" baseline="0" dirty="0">
                          <a:solidFill>
                            <a:schemeClr val="dk1"/>
                          </a:solidFill>
                          <a:effectLst/>
                          <a:latin typeface="+mn-lt"/>
                          <a:ea typeface="+mn-ea"/>
                          <a:cs typeface="+mn-cs"/>
                        </a:rPr>
                        <a:t> drive </a:t>
                      </a:r>
                      <a:r>
                        <a:rPr lang="en-US" altLang="ko-KR" sz="900" b="0" i="0" kern="1200" dirty="0">
                          <a:solidFill>
                            <a:schemeClr val="dk1"/>
                          </a:solidFill>
                          <a:effectLst/>
                          <a:latin typeface="+mn-lt"/>
                          <a:ea typeface="+mn-ea"/>
                          <a:cs typeface="+mn-cs"/>
                        </a:rPr>
                        <a:t>should be able to run, and the scripts performed should be able to copy and execute daemons to specific areas of STB.</a:t>
                      </a:r>
                      <a:endParaRPr lang="ko-KR" altLang="en-US" sz="900" dirty="0"/>
                    </a:p>
                  </a:txBody>
                  <a:tcPr anchor="ctr"/>
                </a:tc>
                <a:tc hMerge="1">
                  <a:txBody>
                    <a:bodyPr/>
                    <a:lstStyle/>
                    <a:p>
                      <a:pPr latinLnBrk="1"/>
                      <a:endParaRPr lang="ko-KR" altLang="en-US" sz="1200" dirty="0"/>
                    </a:p>
                  </a:txBody>
                  <a:tcPr anchor="ctr"/>
                </a:tc>
                <a:extLst>
                  <a:ext uri="{0D108BD9-81ED-4DB2-BD59-A6C34878D82A}">
                    <a16:rowId xmlns:a16="http://schemas.microsoft.com/office/drawing/2014/main" val="10001"/>
                  </a:ext>
                </a:extLst>
              </a:tr>
              <a:tr h="538937">
                <a:tc>
                  <a:txBody>
                    <a:bodyPr/>
                    <a:lstStyle/>
                    <a:p>
                      <a:pPr latinLnBrk="1"/>
                      <a:r>
                        <a:rPr lang="en-US" altLang="ko-KR" sz="900" dirty="0" err="1"/>
                        <a:t>Deamon</a:t>
                      </a:r>
                      <a:r>
                        <a:rPr lang="en-US" altLang="ko-KR" sz="900" dirty="0"/>
                        <a:t> deletion</a:t>
                      </a:r>
                      <a:endParaRPr lang="ko-KR" altLang="en-US" sz="900" dirty="0"/>
                    </a:p>
                  </a:txBody>
                  <a:tcPr anchor="ctr" anchorCtr="1"/>
                </a:tc>
                <a:tc>
                  <a:txBody>
                    <a:bodyPr/>
                    <a:lstStyle/>
                    <a:p>
                      <a:pPr algn="l" latinLnBrk="1"/>
                      <a:r>
                        <a:rPr lang="en-US" altLang="ko-KR" sz="900" dirty="0"/>
                        <a:t>1. </a:t>
                      </a:r>
                      <a:r>
                        <a:rPr lang="en-US" altLang="ko-KR" sz="900" b="0" i="0" kern="1200" dirty="0">
                          <a:solidFill>
                            <a:schemeClr val="dk1"/>
                          </a:solidFill>
                          <a:effectLst/>
                          <a:latin typeface="+mn-lt"/>
                          <a:ea typeface="+mn-ea"/>
                          <a:cs typeface="+mn-cs"/>
                        </a:rPr>
                        <a:t>When ATT is finished normally, </a:t>
                      </a:r>
                      <a:endParaRPr lang="en-US" altLang="ko-KR" sz="900" dirty="0"/>
                    </a:p>
                    <a:p>
                      <a:pPr algn="l" latinLnBrk="1"/>
                      <a:r>
                        <a:rPr lang="en-US" altLang="ko-KR" sz="900" dirty="0"/>
                        <a:t>2. </a:t>
                      </a:r>
                      <a:r>
                        <a:rPr lang="en-US" altLang="ko-KR" sz="900" b="0" i="0" kern="1200" dirty="0">
                          <a:solidFill>
                            <a:schemeClr val="dk1"/>
                          </a:solidFill>
                          <a:effectLst/>
                          <a:latin typeface="+mn-lt"/>
                          <a:ea typeface="+mn-ea"/>
                          <a:cs typeface="+mn-cs"/>
                        </a:rPr>
                        <a:t>When STB boots, daemons must be deleted if the date on which they are installed is more than 24 hours old.</a:t>
                      </a:r>
                      <a:endParaRPr lang="ko-KR" altLang="en-US" sz="900" dirty="0"/>
                    </a:p>
                  </a:txBody>
                  <a:tcPr anchor="ctr"/>
                </a:tc>
                <a:tc>
                  <a:txBody>
                    <a:bodyPr/>
                    <a:lstStyle/>
                    <a:p>
                      <a:pPr latinLnBrk="1"/>
                      <a:endParaRPr lang="ko-KR" altLang="en-US" sz="900" dirty="0"/>
                    </a:p>
                  </a:txBody>
                  <a:tcPr anchor="ctr"/>
                </a:tc>
                <a:extLst>
                  <a:ext uri="{0D108BD9-81ED-4DB2-BD59-A6C34878D82A}">
                    <a16:rowId xmlns:a16="http://schemas.microsoft.com/office/drawing/2014/main" val="10002"/>
                  </a:ext>
                </a:extLst>
              </a:tr>
              <a:tr h="538937">
                <a:tc>
                  <a:txBody>
                    <a:bodyPr/>
                    <a:lstStyle/>
                    <a:p>
                      <a:pPr latinLnBrk="1"/>
                      <a:r>
                        <a:rPr lang="en-US" altLang="ko-KR" sz="900" dirty="0"/>
                        <a:t>Revoke Authentication</a:t>
                      </a:r>
                      <a:endParaRPr lang="ko-KR" altLang="en-US" sz="900" dirty="0"/>
                    </a:p>
                  </a:txBody>
                  <a:tcPr anchor="ctr" anchorCtr="1"/>
                </a:tc>
                <a:tc>
                  <a:txBody>
                    <a:bodyPr/>
                    <a:lstStyle/>
                    <a:p>
                      <a:pPr algn="l" latinLnBrk="1"/>
                      <a:r>
                        <a:rPr lang="en-US" altLang="ko-KR" sz="900" b="0" i="0" kern="1200" dirty="0">
                          <a:solidFill>
                            <a:schemeClr val="dk1"/>
                          </a:solidFill>
                          <a:effectLst/>
                          <a:latin typeface="+mn-lt"/>
                          <a:ea typeface="+mn-ea"/>
                          <a:cs typeface="+mn-cs"/>
                        </a:rPr>
                        <a:t>1. When installing daemon, </a:t>
                      </a:r>
                      <a:br>
                        <a:rPr lang="en-US" altLang="ko-KR" sz="900" dirty="0"/>
                      </a:br>
                      <a:r>
                        <a:rPr lang="en-US" altLang="ko-KR" sz="900" b="0" i="0" kern="1200" dirty="0">
                          <a:solidFill>
                            <a:schemeClr val="dk1"/>
                          </a:solidFill>
                          <a:effectLst/>
                          <a:latin typeface="+mn-lt"/>
                          <a:ea typeface="+mn-ea"/>
                          <a:cs typeface="+mn-cs"/>
                        </a:rPr>
                        <a:t>2. When you receive an order to revoke </a:t>
                      </a:r>
                      <a:r>
                        <a:rPr lang="en-US" altLang="ko-KR" sz="900" b="0" i="0" kern="1200" dirty="0" err="1">
                          <a:solidFill>
                            <a:schemeClr val="dk1"/>
                          </a:solidFill>
                          <a:effectLst/>
                          <a:latin typeface="+mn-lt"/>
                          <a:ea typeface="+mn-ea"/>
                          <a:cs typeface="+mn-cs"/>
                        </a:rPr>
                        <a:t>authen</a:t>
                      </a:r>
                      <a:r>
                        <a:rPr lang="en-US" altLang="ko-KR" sz="900" b="0" i="0" kern="1200" dirty="0">
                          <a:solidFill>
                            <a:schemeClr val="dk1"/>
                          </a:solidFill>
                          <a:effectLst/>
                          <a:latin typeface="+mn-lt"/>
                          <a:ea typeface="+mn-ea"/>
                          <a:cs typeface="+mn-cs"/>
                        </a:rPr>
                        <a:t>-</a:t>
                      </a:r>
                      <a:br>
                        <a:rPr lang="en-US" altLang="ko-KR" sz="900" b="0" i="0" kern="1200" dirty="0">
                          <a:solidFill>
                            <a:schemeClr val="dk1"/>
                          </a:solidFill>
                          <a:effectLst/>
                          <a:latin typeface="+mn-lt"/>
                          <a:ea typeface="+mn-ea"/>
                          <a:cs typeface="+mn-cs"/>
                        </a:rPr>
                      </a:br>
                      <a:r>
                        <a:rPr lang="en-US" altLang="ko-KR" sz="900" b="0" i="0" kern="1200" baseline="0" dirty="0">
                          <a:solidFill>
                            <a:schemeClr val="dk1"/>
                          </a:solidFill>
                          <a:effectLst/>
                          <a:latin typeface="+mn-lt"/>
                          <a:ea typeface="+mn-ea"/>
                          <a:cs typeface="+mn-cs"/>
                        </a:rPr>
                        <a:t>   </a:t>
                      </a:r>
                      <a:r>
                        <a:rPr lang="en-US" altLang="ko-KR" sz="900" b="0" i="0" kern="1200" dirty="0" err="1">
                          <a:solidFill>
                            <a:schemeClr val="dk1"/>
                          </a:solidFill>
                          <a:effectLst/>
                          <a:latin typeface="+mn-lt"/>
                          <a:ea typeface="+mn-ea"/>
                          <a:cs typeface="+mn-cs"/>
                        </a:rPr>
                        <a:t>tication</a:t>
                      </a:r>
                      <a:r>
                        <a:rPr lang="en-US" altLang="ko-KR" sz="900" b="0" i="0" kern="1200" dirty="0">
                          <a:solidFill>
                            <a:schemeClr val="dk1"/>
                          </a:solidFill>
                          <a:effectLst/>
                          <a:latin typeface="+mn-lt"/>
                          <a:ea typeface="+mn-ea"/>
                          <a:cs typeface="+mn-cs"/>
                        </a:rPr>
                        <a:t> from the ATT program, you must    </a:t>
                      </a:r>
                      <a:br>
                        <a:rPr lang="en-US" altLang="ko-KR" sz="900" b="0" i="0" kern="1200" dirty="0">
                          <a:solidFill>
                            <a:schemeClr val="dk1"/>
                          </a:solidFill>
                          <a:effectLst/>
                          <a:latin typeface="+mn-lt"/>
                          <a:ea typeface="+mn-ea"/>
                          <a:cs typeface="+mn-cs"/>
                        </a:rPr>
                      </a:br>
                      <a:r>
                        <a:rPr lang="en-US" altLang="ko-KR" sz="900" b="0" i="0" kern="1200" dirty="0">
                          <a:solidFill>
                            <a:schemeClr val="dk1"/>
                          </a:solidFill>
                          <a:effectLst/>
                          <a:latin typeface="+mn-lt"/>
                          <a:ea typeface="+mn-ea"/>
                          <a:cs typeface="+mn-cs"/>
                        </a:rPr>
                        <a:t>   revoke the STB's certification.</a:t>
                      </a:r>
                      <a:endParaRPr lang="ko-KR" altLang="en-US" sz="900" dirty="0"/>
                    </a:p>
                  </a:txBody>
                  <a:tcPr anchor="ctr"/>
                </a:tc>
                <a:tc>
                  <a:txBody>
                    <a:bodyPr/>
                    <a:lstStyle/>
                    <a:p>
                      <a:pPr latinLnBrk="1"/>
                      <a:r>
                        <a:rPr lang="en-US" altLang="ko-KR" sz="900" dirty="0"/>
                        <a:t>Provide how revoke the authentication(Remove</a:t>
                      </a:r>
                      <a:r>
                        <a:rPr lang="en-US" altLang="ko-KR" sz="900" baseline="0" dirty="0"/>
                        <a:t> file ?)</a:t>
                      </a:r>
                      <a:endParaRPr lang="ko-KR" altLang="en-US" sz="900" dirty="0"/>
                    </a:p>
                  </a:txBody>
                  <a:tcPr anchor="ctr"/>
                </a:tc>
                <a:extLst>
                  <a:ext uri="{0D108BD9-81ED-4DB2-BD59-A6C34878D82A}">
                    <a16:rowId xmlns:a16="http://schemas.microsoft.com/office/drawing/2014/main" val="10003"/>
                  </a:ext>
                </a:extLst>
              </a:tr>
              <a:tr h="538937">
                <a:tc>
                  <a:txBody>
                    <a:bodyPr/>
                    <a:lstStyle/>
                    <a:p>
                      <a:pPr latinLnBrk="1"/>
                      <a:r>
                        <a:rPr lang="en-US" altLang="ko-KR" sz="900" dirty="0"/>
                        <a:t>Basic</a:t>
                      </a:r>
                      <a:r>
                        <a:rPr lang="en-US" altLang="ko-KR" sz="900" baseline="0" dirty="0"/>
                        <a:t> setting function</a:t>
                      </a:r>
                      <a:endParaRPr lang="ko-KR" altLang="en-US" sz="900" dirty="0"/>
                    </a:p>
                  </a:txBody>
                  <a:tcPr anchor="ctr" anchorCtr="1"/>
                </a:tc>
                <a:tc>
                  <a:txBody>
                    <a:bodyPr/>
                    <a:lstStyle/>
                    <a:p>
                      <a:pPr marL="228600" indent="-228600" algn="l" latinLnBrk="1">
                        <a:buNone/>
                      </a:pPr>
                      <a:r>
                        <a:rPr lang="en-US" altLang="ko-KR" sz="900" b="0" i="0" kern="1200" dirty="0">
                          <a:solidFill>
                            <a:schemeClr val="dk1"/>
                          </a:solidFill>
                          <a:effectLst/>
                          <a:latin typeface="+mn-lt"/>
                          <a:ea typeface="+mn-ea"/>
                          <a:cs typeface="+mn-cs"/>
                        </a:rPr>
                        <a:t>When </a:t>
                      </a:r>
                      <a:r>
                        <a:rPr lang="en-US" altLang="ko-KR" sz="900" b="0" i="0" kern="1200" dirty="0" err="1">
                          <a:solidFill>
                            <a:schemeClr val="dk1"/>
                          </a:solidFill>
                          <a:effectLst/>
                          <a:latin typeface="+mn-lt"/>
                          <a:ea typeface="+mn-ea"/>
                          <a:cs typeface="+mn-cs"/>
                        </a:rPr>
                        <a:t>Deamon</a:t>
                      </a:r>
                      <a:r>
                        <a:rPr lang="en-US" altLang="ko-KR" sz="900" b="0" i="0" kern="1200" baseline="0" dirty="0">
                          <a:solidFill>
                            <a:schemeClr val="dk1"/>
                          </a:solidFill>
                          <a:effectLst/>
                          <a:latin typeface="+mn-lt"/>
                          <a:ea typeface="+mn-ea"/>
                          <a:cs typeface="+mn-cs"/>
                        </a:rPr>
                        <a:t> are installed, the settings below</a:t>
                      </a:r>
                    </a:p>
                    <a:p>
                      <a:pPr marL="228600" indent="-228600" algn="l" latinLnBrk="1">
                        <a:buNone/>
                      </a:pPr>
                      <a:r>
                        <a:rPr lang="en-US" altLang="ko-KR" sz="900" b="0" i="0" kern="1200" baseline="0" dirty="0">
                          <a:solidFill>
                            <a:schemeClr val="dk1"/>
                          </a:solidFill>
                          <a:effectLst/>
                          <a:latin typeface="+mn-lt"/>
                          <a:ea typeface="+mn-ea"/>
                          <a:cs typeface="+mn-cs"/>
                        </a:rPr>
                        <a:t>should be set automatically.</a:t>
                      </a:r>
                      <a:br>
                        <a:rPr lang="en-US" altLang="ko-KR" sz="900" dirty="0"/>
                      </a:br>
                      <a:r>
                        <a:rPr lang="en-US" altLang="ko-KR" sz="900" dirty="0"/>
                        <a:t>1. </a:t>
                      </a:r>
                      <a:r>
                        <a:rPr lang="en-US" altLang="ko-KR" sz="900" b="0" i="0" kern="1200" dirty="0">
                          <a:solidFill>
                            <a:schemeClr val="dk1"/>
                          </a:solidFill>
                          <a:effectLst/>
                          <a:latin typeface="+mn-lt"/>
                          <a:ea typeface="+mn-ea"/>
                          <a:cs typeface="+mn-cs"/>
                        </a:rPr>
                        <a:t>Authenticate.</a:t>
                      </a:r>
                      <a:br>
                        <a:rPr lang="en-US" altLang="ko-KR" sz="900" dirty="0"/>
                      </a:br>
                      <a:r>
                        <a:rPr lang="en-US" altLang="ko-KR" sz="900" b="0" i="0" kern="1200" dirty="0">
                          <a:solidFill>
                            <a:schemeClr val="dk1"/>
                          </a:solidFill>
                          <a:effectLst/>
                          <a:latin typeface="+mn-lt"/>
                          <a:ea typeface="+mn-ea"/>
                          <a:cs typeface="+mn-cs"/>
                        </a:rPr>
                        <a:t>2. Release the children's watch restriction</a:t>
                      </a:r>
                      <a:br>
                        <a:rPr lang="en-US" altLang="ko-KR" sz="900" dirty="0"/>
                      </a:br>
                      <a:r>
                        <a:rPr lang="en-US" altLang="ko-KR" sz="900" b="0" i="0" kern="1200" dirty="0">
                          <a:solidFill>
                            <a:schemeClr val="dk1"/>
                          </a:solidFill>
                          <a:effectLst/>
                          <a:latin typeface="+mn-lt"/>
                          <a:ea typeface="+mn-ea"/>
                          <a:cs typeface="+mn-cs"/>
                        </a:rPr>
                        <a:t>3. Upgrade prohibited</a:t>
                      </a:r>
                      <a:br>
                        <a:rPr lang="en-US" altLang="ko-KR" sz="900" dirty="0"/>
                      </a:br>
                      <a:r>
                        <a:rPr lang="en-US" altLang="ko-KR" sz="900" b="0" i="0" kern="1200" dirty="0">
                          <a:solidFill>
                            <a:schemeClr val="dk1"/>
                          </a:solidFill>
                          <a:effectLst/>
                          <a:latin typeface="+mn-lt"/>
                          <a:ea typeface="+mn-ea"/>
                          <a:cs typeface="+mn-cs"/>
                        </a:rPr>
                        <a:t>4. Dynamic IP Settings</a:t>
                      </a:r>
                      <a:endParaRPr lang="ko-KR" altLang="en-US" sz="900" dirty="0"/>
                    </a:p>
                  </a:txBody>
                  <a:tcPr anchor="ctr"/>
                </a:tc>
                <a:tc>
                  <a:txBody>
                    <a:bodyPr/>
                    <a:lstStyle/>
                    <a:p>
                      <a:pPr latinLnBrk="1"/>
                      <a:r>
                        <a:rPr lang="en-US" altLang="ko-KR" sz="900" dirty="0"/>
                        <a:t>File</a:t>
                      </a:r>
                      <a:r>
                        <a:rPr lang="en-US" altLang="ko-KR" sz="900" baseline="0" dirty="0"/>
                        <a:t> control or support script</a:t>
                      </a:r>
                      <a:endParaRPr lang="ko-KR" altLang="en-US" sz="900" dirty="0"/>
                    </a:p>
                  </a:txBody>
                  <a:tcPr anchor="ctr"/>
                </a:tc>
                <a:extLst>
                  <a:ext uri="{0D108BD9-81ED-4DB2-BD59-A6C34878D82A}">
                    <a16:rowId xmlns:a16="http://schemas.microsoft.com/office/drawing/2014/main" val="10004"/>
                  </a:ext>
                </a:extLst>
              </a:tr>
              <a:tr h="538937">
                <a:tc>
                  <a:txBody>
                    <a:bodyPr/>
                    <a:lstStyle/>
                    <a:p>
                      <a:pPr latinLnBrk="1"/>
                      <a:r>
                        <a:rPr lang="en-US" altLang="ko-KR" sz="900" dirty="0"/>
                        <a:t>Collection</a:t>
                      </a:r>
                      <a:r>
                        <a:rPr lang="en-US" altLang="ko-KR" sz="900" baseline="0" dirty="0"/>
                        <a:t> basic information</a:t>
                      </a:r>
                      <a:endParaRPr lang="ko-KR" altLang="en-US" sz="900" dirty="0"/>
                    </a:p>
                  </a:txBody>
                  <a:tcPr anchor="ctr" anchorCtr="1"/>
                </a:tc>
                <a:tc>
                  <a:txBody>
                    <a:bodyPr/>
                    <a:lstStyle/>
                    <a:p>
                      <a:pPr marL="228600" indent="-228600" algn="l" latinLnBrk="1">
                        <a:buAutoNum type="arabicPeriod"/>
                      </a:pPr>
                      <a:r>
                        <a:rPr lang="en-US" altLang="ko-KR" sz="900" dirty="0"/>
                        <a:t>SW update date</a:t>
                      </a:r>
                      <a:endParaRPr lang="en-US" altLang="ko-KR" sz="900" baseline="0" dirty="0"/>
                    </a:p>
                    <a:p>
                      <a:pPr marL="228600" indent="-228600" algn="l" latinLnBrk="1">
                        <a:buAutoNum type="arabicPeriod"/>
                      </a:pPr>
                      <a:r>
                        <a:rPr lang="en-US" altLang="ko-KR" sz="900" baseline="0" dirty="0"/>
                        <a:t>Channel version</a:t>
                      </a:r>
                    </a:p>
                    <a:p>
                      <a:pPr marL="228600" indent="-228600" algn="l" latinLnBrk="1">
                        <a:buAutoNum type="arabicPeriod"/>
                      </a:pPr>
                      <a:r>
                        <a:rPr lang="en-US" altLang="ko-KR" sz="900" baseline="0" dirty="0"/>
                        <a:t>Channel update date</a:t>
                      </a:r>
                    </a:p>
                    <a:p>
                      <a:pPr marL="228600" indent="-228600" algn="l" latinLnBrk="1">
                        <a:buAutoNum type="arabicPeriod"/>
                      </a:pPr>
                      <a:r>
                        <a:rPr lang="en-US" altLang="ko-KR" sz="900" baseline="0" dirty="0"/>
                        <a:t>HDD or</a:t>
                      </a:r>
                      <a:r>
                        <a:rPr lang="ko-KR" altLang="en-US" sz="900" baseline="0" dirty="0"/>
                        <a:t> </a:t>
                      </a:r>
                      <a:r>
                        <a:rPr lang="en-US" altLang="ko-KR" sz="900" baseline="0" dirty="0"/>
                        <a:t>Memory information</a:t>
                      </a:r>
                      <a:endParaRPr lang="ko-KR" altLang="en-US" sz="900" dirty="0"/>
                    </a:p>
                  </a:txBody>
                  <a:tcPr anchor="ctr"/>
                </a:tc>
                <a:tc>
                  <a:txBody>
                    <a:bodyPr/>
                    <a:lstStyle/>
                    <a:p>
                      <a:pPr latinLnBrk="1"/>
                      <a:r>
                        <a:rPr lang="en-US" altLang="ko-KR" sz="900" dirty="0"/>
                        <a:t>Provide information collection location</a:t>
                      </a:r>
                      <a:endParaRPr lang="ko-KR" altLang="en-US" sz="900" dirty="0"/>
                    </a:p>
                  </a:txBody>
                  <a:tcPr anchor="ctr"/>
                </a:tc>
                <a:extLst>
                  <a:ext uri="{0D108BD9-81ED-4DB2-BD59-A6C34878D82A}">
                    <a16:rowId xmlns:a16="http://schemas.microsoft.com/office/drawing/2014/main" val="10005"/>
                  </a:ext>
                </a:extLst>
              </a:tr>
              <a:tr h="538937">
                <a:tc>
                  <a:txBody>
                    <a:bodyPr/>
                    <a:lstStyle/>
                    <a:p>
                      <a:pPr latinLnBrk="1"/>
                      <a:r>
                        <a:rPr lang="en-US" altLang="ko-KR" sz="900" dirty="0"/>
                        <a:t>PTS</a:t>
                      </a:r>
                      <a:r>
                        <a:rPr lang="en-US" altLang="ko-KR" sz="900" baseline="0" dirty="0"/>
                        <a:t> Collection</a:t>
                      </a:r>
                      <a:endParaRPr lang="ko-KR" altLang="en-US" sz="900" dirty="0"/>
                    </a:p>
                  </a:txBody>
                  <a:tcPr anchor="ctr" anchorCtr="1"/>
                </a:tc>
                <a:tc>
                  <a:txBody>
                    <a:bodyPr/>
                    <a:lstStyle/>
                    <a:p>
                      <a:pPr algn="l" latinLnBrk="1"/>
                      <a:r>
                        <a:rPr lang="en-US" altLang="ko-KR" sz="900" dirty="0"/>
                        <a:t>Collect video and audio PTS</a:t>
                      </a:r>
                      <a:r>
                        <a:rPr lang="en-US" altLang="ko-KR" sz="900" baseline="0" dirty="0"/>
                        <a:t> value</a:t>
                      </a:r>
                      <a:endParaRPr lang="ko-KR" altLang="en-US" sz="9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900" dirty="0"/>
                        <a:t>Provide information collection location</a:t>
                      </a:r>
                      <a:endParaRPr lang="ko-KR" altLang="en-US" sz="900" dirty="0"/>
                    </a:p>
                  </a:txBody>
                  <a:tcPr anchor="ctr"/>
                </a:tc>
                <a:extLst>
                  <a:ext uri="{0D108BD9-81ED-4DB2-BD59-A6C34878D82A}">
                    <a16:rowId xmlns:a16="http://schemas.microsoft.com/office/drawing/2014/main" val="10006"/>
                  </a:ext>
                </a:extLst>
              </a:tr>
              <a:tr h="538937">
                <a:tc>
                  <a:txBody>
                    <a:bodyPr/>
                    <a:lstStyle/>
                    <a:p>
                      <a:pPr latinLnBrk="1"/>
                      <a:r>
                        <a:rPr lang="en-US" altLang="ko-KR" sz="900" dirty="0"/>
                        <a:t>Collection Button/RCU signal inform.</a:t>
                      </a:r>
                      <a:endParaRPr lang="ko-KR" altLang="en-US" sz="900" dirty="0"/>
                    </a:p>
                  </a:txBody>
                  <a:tcPr anchor="ctr" anchorCtr="1"/>
                </a:tc>
                <a:tc>
                  <a:txBody>
                    <a:bodyPr/>
                    <a:lstStyle/>
                    <a:p>
                      <a:pPr algn="l" latinLnBrk="1"/>
                      <a:r>
                        <a:rPr lang="en-US" altLang="ko-KR" sz="900" dirty="0"/>
                        <a:t>Identify Buttons and RCU signal</a:t>
                      </a:r>
                      <a:endParaRPr lang="ko-KR" altLang="en-US" sz="9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900" dirty="0"/>
                        <a:t>Provide information collection location</a:t>
                      </a:r>
                      <a:endParaRPr lang="ko-KR" altLang="en-US" sz="900" dirty="0"/>
                    </a:p>
                  </a:txBody>
                  <a:tcPr anchor="ctr"/>
                </a:tc>
                <a:extLst>
                  <a:ext uri="{0D108BD9-81ED-4DB2-BD59-A6C34878D82A}">
                    <a16:rowId xmlns:a16="http://schemas.microsoft.com/office/drawing/2014/main" val="10007"/>
                  </a:ext>
                </a:extLst>
              </a:tr>
              <a:tr h="538937">
                <a:tc>
                  <a:txBody>
                    <a:bodyPr/>
                    <a:lstStyle/>
                    <a:p>
                      <a:pPr latinLnBrk="1"/>
                      <a:r>
                        <a:rPr lang="en-US" altLang="ko-KR" sz="900" dirty="0"/>
                        <a:t>Run RCU Scenario</a:t>
                      </a:r>
                      <a:endParaRPr lang="ko-KR" altLang="en-US" sz="900" dirty="0"/>
                    </a:p>
                  </a:txBody>
                  <a:tcPr anchor="ctr" anchorCtr="1"/>
                </a:tc>
                <a:tc>
                  <a:txBody>
                    <a:bodyPr/>
                    <a:lstStyle/>
                    <a:p>
                      <a:pPr algn="l" latinLnBrk="1"/>
                      <a:r>
                        <a:rPr lang="en-US" altLang="ko-KR" sz="900" b="0" i="0" kern="1200" dirty="0">
                          <a:solidFill>
                            <a:schemeClr val="dk1"/>
                          </a:solidFill>
                          <a:effectLst/>
                          <a:latin typeface="+mn-lt"/>
                          <a:ea typeface="+mn-ea"/>
                          <a:cs typeface="+mn-cs"/>
                        </a:rPr>
                        <a:t>Requires the function that can run RCU scenarios from the ATT program on the STB interface</a:t>
                      </a:r>
                      <a:br>
                        <a:rPr lang="en-US" altLang="ko-KR" sz="900" dirty="0"/>
                      </a:br>
                      <a:r>
                        <a:rPr lang="en-US" altLang="ko-KR" sz="900" b="0" i="0" kern="1200" dirty="0">
                          <a:solidFill>
                            <a:schemeClr val="dk1"/>
                          </a:solidFill>
                          <a:effectLst/>
                          <a:latin typeface="+mn-lt"/>
                          <a:ea typeface="+mn-ea"/>
                          <a:cs typeface="+mn-cs"/>
                        </a:rPr>
                        <a:t>*Scenario consists of RCU key and latency time</a:t>
                      </a:r>
                      <a:endParaRPr lang="en-US" altLang="ko-KR" sz="900" dirty="0"/>
                    </a:p>
                  </a:txBody>
                  <a:tcPr anchor="ctr"/>
                </a:tc>
                <a:tc>
                  <a:txBody>
                    <a:bodyPr/>
                    <a:lstStyle/>
                    <a:p>
                      <a:pPr latinLnBrk="1"/>
                      <a:endParaRPr lang="ko-KR" altLang="en-US" sz="900" dirty="0"/>
                    </a:p>
                  </a:txBody>
                  <a:tcPr anchor="ctr"/>
                </a:tc>
                <a:extLst>
                  <a:ext uri="{0D108BD9-81ED-4DB2-BD59-A6C34878D82A}">
                    <a16:rowId xmlns:a16="http://schemas.microsoft.com/office/drawing/2014/main" val="10008"/>
                  </a:ext>
                </a:extLst>
              </a:tr>
              <a:tr h="538937">
                <a:tc>
                  <a:txBody>
                    <a:bodyPr/>
                    <a:lstStyle/>
                    <a:p>
                      <a:pPr latinLnBrk="1"/>
                      <a:r>
                        <a:rPr lang="en-US" altLang="ko-KR" sz="900" dirty="0"/>
                        <a:t>Display ‘*’</a:t>
                      </a:r>
                      <a:r>
                        <a:rPr lang="en-US" altLang="ko-KR" sz="900" baseline="0" dirty="0"/>
                        <a:t>, when authentication number is entered</a:t>
                      </a:r>
                      <a:endParaRPr lang="ko-KR" altLang="en-US" sz="900" dirty="0"/>
                    </a:p>
                  </a:txBody>
                  <a:tcPr anchor="ctr" anchorCtr="1"/>
                </a:tc>
                <a:tc>
                  <a:txBody>
                    <a:bodyPr/>
                    <a:lstStyle/>
                    <a:p>
                      <a:pPr algn="l" latinLnBrk="1"/>
                      <a:r>
                        <a:rPr lang="en-US" altLang="ko-KR" sz="900" b="0" i="0" kern="1200" dirty="0">
                          <a:solidFill>
                            <a:schemeClr val="dk1"/>
                          </a:solidFill>
                          <a:effectLst/>
                          <a:latin typeface="+mn-lt"/>
                          <a:ea typeface="+mn-ea"/>
                          <a:cs typeface="+mn-cs"/>
                        </a:rPr>
                        <a:t>Set System property and notify ATT boot (</a:t>
                      </a:r>
                      <a:r>
                        <a:rPr lang="en-US" altLang="ko-KR" sz="900" b="0" i="0" kern="1200" dirty="0" err="1">
                          <a:solidFill>
                            <a:schemeClr val="dk1"/>
                          </a:solidFill>
                          <a:effectLst/>
                          <a:latin typeface="+mn-lt"/>
                          <a:ea typeface="+mn-ea"/>
                          <a:cs typeface="+mn-cs"/>
                        </a:rPr>
                        <a:t>sys.skb.hidecert</a:t>
                      </a:r>
                      <a:r>
                        <a:rPr lang="en-US" altLang="ko-KR" sz="900" b="0" i="0" kern="1200" dirty="0">
                          <a:solidFill>
                            <a:schemeClr val="dk1"/>
                          </a:solidFill>
                          <a:effectLst/>
                          <a:latin typeface="+mn-lt"/>
                          <a:ea typeface="+mn-ea"/>
                          <a:cs typeface="+mn-cs"/>
                        </a:rPr>
                        <a:t>)</a:t>
                      </a:r>
                      <a:endParaRPr lang="en-US" altLang="ko-KR" sz="900" dirty="0"/>
                    </a:p>
                    <a:p>
                      <a:pPr algn="l" latinLnBrk="1"/>
                      <a:endParaRPr lang="en-US" altLang="ko-KR" sz="900" dirty="0"/>
                    </a:p>
                  </a:txBody>
                  <a:tcPr anchor="ctr"/>
                </a:tc>
                <a:tc>
                  <a:txBody>
                    <a:bodyPr/>
                    <a:lstStyle/>
                    <a:p>
                      <a:pPr latinLnBrk="1"/>
                      <a:r>
                        <a:rPr lang="en-US" altLang="ko-KR" sz="900" b="0" i="0" kern="1200" dirty="0">
                          <a:solidFill>
                            <a:schemeClr val="dk1"/>
                          </a:solidFill>
                          <a:effectLst/>
                          <a:latin typeface="+mn-lt"/>
                          <a:ea typeface="+mn-ea"/>
                          <a:cs typeface="+mn-cs"/>
                        </a:rPr>
                        <a:t>Load System property and Display '*' when authenticating in ATT Mode.</a:t>
                      </a:r>
                      <a:br>
                        <a:rPr lang="en-US" altLang="ko-KR" sz="900" dirty="0"/>
                      </a:br>
                      <a:r>
                        <a:rPr lang="en-US" altLang="ko-KR" sz="900" b="0" i="0" kern="1200" dirty="0">
                          <a:solidFill>
                            <a:schemeClr val="dk1"/>
                          </a:solidFill>
                          <a:effectLst/>
                          <a:latin typeface="+mn-lt"/>
                          <a:ea typeface="+mn-ea"/>
                          <a:cs typeface="+mn-cs"/>
                        </a:rPr>
                        <a:t>(UI development Company)</a:t>
                      </a:r>
                      <a:br>
                        <a:rPr lang="en-US" altLang="ko-KR" sz="900" dirty="0"/>
                      </a:br>
                      <a:br>
                        <a:rPr lang="en-US" altLang="ko-KR" sz="900" dirty="0"/>
                      </a:br>
                      <a:r>
                        <a:rPr lang="en-US" altLang="ko-KR" sz="900" b="0" i="0" kern="1200" dirty="0">
                          <a:solidFill>
                            <a:schemeClr val="dk1"/>
                          </a:solidFill>
                          <a:effectLst/>
                          <a:latin typeface="+mn-lt"/>
                          <a:ea typeface="+mn-ea"/>
                          <a:cs typeface="+mn-cs"/>
                        </a:rPr>
                        <a:t># system properties</a:t>
                      </a:r>
                      <a:br>
                        <a:rPr lang="en-US" altLang="ko-KR" sz="900" dirty="0"/>
                      </a:br>
                      <a:r>
                        <a:rPr lang="en-US" altLang="ko-KR" sz="900" b="0" i="0" kern="1200" dirty="0">
                          <a:solidFill>
                            <a:schemeClr val="dk1"/>
                          </a:solidFill>
                          <a:effectLst/>
                          <a:latin typeface="+mn-lt"/>
                          <a:ea typeface="+mn-ea"/>
                          <a:cs typeface="+mn-cs"/>
                        </a:rPr>
                        <a:t>System property value: </a:t>
                      </a:r>
                      <a:r>
                        <a:rPr lang="en-US" altLang="ko-KR" sz="900" b="0" i="0" kern="1200" dirty="0" err="1">
                          <a:solidFill>
                            <a:schemeClr val="dk1"/>
                          </a:solidFill>
                          <a:effectLst/>
                          <a:latin typeface="+mn-lt"/>
                          <a:ea typeface="+mn-ea"/>
                          <a:cs typeface="+mn-cs"/>
                        </a:rPr>
                        <a:t>sys.skb.hidecert</a:t>
                      </a:r>
                      <a:br>
                        <a:rPr lang="en-US" altLang="ko-KR" sz="900" dirty="0"/>
                      </a:br>
                      <a:r>
                        <a:rPr lang="en-US" altLang="ko-KR" sz="900" b="0" i="0" kern="1200" dirty="0">
                          <a:solidFill>
                            <a:schemeClr val="dk1"/>
                          </a:solidFill>
                          <a:effectLst/>
                          <a:latin typeface="+mn-lt"/>
                          <a:ea typeface="+mn-ea"/>
                          <a:cs typeface="+mn-cs"/>
                        </a:rPr>
                        <a:t>-&gt;1, then display '*' and</a:t>
                      </a:r>
                    </a:p>
                    <a:p>
                      <a:pPr latinLnBrk="1"/>
                      <a:r>
                        <a:rPr lang="en-US" altLang="ko-KR" sz="900" b="0" i="0" kern="1200" dirty="0">
                          <a:solidFill>
                            <a:schemeClr val="dk1"/>
                          </a:solidFill>
                          <a:effectLst/>
                          <a:latin typeface="+mn-lt"/>
                          <a:ea typeface="+mn-ea"/>
                          <a:cs typeface="+mn-cs"/>
                        </a:rPr>
                        <a:t>   0 or NULL, then  processes normally</a:t>
                      </a:r>
                      <a:endParaRPr lang="ko-KR" altLang="en-US" sz="900" dirty="0"/>
                    </a:p>
                  </a:txBody>
                  <a:tcPr anchor="ctr"/>
                </a:tc>
                <a:extLst>
                  <a:ext uri="{0D108BD9-81ED-4DB2-BD59-A6C34878D82A}">
                    <a16:rowId xmlns:a16="http://schemas.microsoft.com/office/drawing/2014/main" val="10009"/>
                  </a:ext>
                </a:extLst>
              </a:tr>
            </a:tbl>
          </a:graphicData>
        </a:graphic>
      </p:graphicFrame>
      <p:sp>
        <p:nvSpPr>
          <p:cNvPr id="15"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30</a:t>
            </a:fld>
            <a:endParaRPr lang="ko-KR"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12" name="표 11"/>
          <p:cNvGraphicFramePr>
            <a:graphicFrameLocks noGrp="1"/>
          </p:cNvGraphicFramePr>
          <p:nvPr>
            <p:extLst>
              <p:ext uri="{D42A27DB-BD31-4B8C-83A1-F6EECF244321}">
                <p14:modId xmlns:p14="http://schemas.microsoft.com/office/powerpoint/2010/main" val="3917163430"/>
              </p:ext>
            </p:extLst>
          </p:nvPr>
        </p:nvGraphicFramePr>
        <p:xfrm>
          <a:off x="377280" y="1043608"/>
          <a:ext cx="6076056" cy="3101489"/>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3038028">
                  <a:extLst>
                    <a:ext uri="{9D8B030D-6E8A-4147-A177-3AD203B41FA5}">
                      <a16:colId xmlns:a16="http://schemas.microsoft.com/office/drawing/2014/main" val="20001"/>
                    </a:ext>
                  </a:extLst>
                </a:gridCol>
                <a:gridCol w="1755306">
                  <a:extLst>
                    <a:ext uri="{9D8B030D-6E8A-4147-A177-3AD203B41FA5}">
                      <a16:colId xmlns:a16="http://schemas.microsoft.com/office/drawing/2014/main" val="20002"/>
                    </a:ext>
                  </a:extLst>
                </a:gridCol>
              </a:tblGrid>
              <a:tr h="288032">
                <a:tc>
                  <a:txBody>
                    <a:bodyPr/>
                    <a:lstStyle/>
                    <a:p>
                      <a:pPr latinLnBrk="1"/>
                      <a:r>
                        <a:rPr lang="en-US" altLang="ko-KR" sz="1050" dirty="0"/>
                        <a:t>Item</a:t>
                      </a:r>
                      <a:endParaRPr lang="ko-KR" altLang="en-US" sz="1050" dirty="0"/>
                    </a:p>
                  </a:txBody>
                  <a:tcPr anchor="ctr" anchorCtr="1"/>
                </a:tc>
                <a:tc>
                  <a:txBody>
                    <a:bodyPr/>
                    <a:lstStyle/>
                    <a:p>
                      <a:pPr latinLnBrk="1"/>
                      <a:r>
                        <a:rPr lang="en-US" altLang="ko-KR" sz="1050" dirty="0" err="1"/>
                        <a:t>Deamon</a:t>
                      </a:r>
                      <a:r>
                        <a:rPr lang="en-US" altLang="ko-KR" sz="1050" dirty="0"/>
                        <a:t> Functions</a:t>
                      </a:r>
                      <a:endParaRPr lang="ko-KR" altLang="en-US" sz="1050" dirty="0"/>
                    </a:p>
                  </a:txBody>
                  <a:tcPr anchor="ctr" anchorCtr="1"/>
                </a:tc>
                <a:tc>
                  <a:txBody>
                    <a:bodyPr/>
                    <a:lstStyle/>
                    <a:p>
                      <a:pPr latinLnBrk="1"/>
                      <a:r>
                        <a:rPr lang="en-US" altLang="ko-KR" sz="1050" dirty="0"/>
                        <a:t>MW Support</a:t>
                      </a:r>
                      <a:endParaRPr lang="ko-KR" altLang="en-US" sz="1050" dirty="0"/>
                    </a:p>
                  </a:txBody>
                  <a:tcPr anchor="ctr" anchorCtr="1"/>
                </a:tc>
                <a:extLst>
                  <a:ext uri="{0D108BD9-81ED-4DB2-BD59-A6C34878D82A}">
                    <a16:rowId xmlns:a16="http://schemas.microsoft.com/office/drawing/2014/main" val="10000"/>
                  </a:ext>
                </a:extLst>
              </a:tr>
              <a:tr h="538937">
                <a:tc>
                  <a:txBody>
                    <a:bodyPr/>
                    <a:lstStyle/>
                    <a:p>
                      <a:pPr latinLnBrk="1"/>
                      <a:r>
                        <a:rPr lang="en-US" altLang="ko-KR" sz="1050" dirty="0"/>
                        <a:t>LED</a:t>
                      </a:r>
                      <a:r>
                        <a:rPr lang="en-US" altLang="ko-KR" sz="1050" baseline="0" dirty="0"/>
                        <a:t> Control</a:t>
                      </a:r>
                      <a:endParaRPr lang="ko-KR" altLang="en-US" sz="1050" dirty="0"/>
                    </a:p>
                  </a:txBody>
                  <a:tcPr anchor="ctr" anchorCtr="1"/>
                </a:tc>
                <a:tc>
                  <a:txBody>
                    <a:bodyPr/>
                    <a:lstStyle/>
                    <a:p>
                      <a:pPr algn="l" latinLnBrk="1"/>
                      <a:r>
                        <a:rPr lang="en-US" altLang="ko-KR" sz="1000" b="0" i="0" kern="1200" dirty="0">
                          <a:solidFill>
                            <a:schemeClr val="dk1"/>
                          </a:solidFill>
                          <a:effectLst/>
                          <a:latin typeface="+mn-lt"/>
                          <a:ea typeface="+mn-ea"/>
                          <a:cs typeface="+mn-cs"/>
                        </a:rPr>
                        <a:t>To indicate completion of daemon installation, flash three LEDs (status, network, power) in STB every 0.5 seconds.</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50" dirty="0"/>
                        <a:t>Provide how to control LED</a:t>
                      </a:r>
                      <a:endParaRPr lang="ko-KR" altLang="en-US" sz="1050" dirty="0"/>
                    </a:p>
                  </a:txBody>
                  <a:tcPr anchor="ctr"/>
                </a:tc>
                <a:extLst>
                  <a:ext uri="{0D108BD9-81ED-4DB2-BD59-A6C34878D82A}">
                    <a16:rowId xmlns:a16="http://schemas.microsoft.com/office/drawing/2014/main" val="10001"/>
                  </a:ext>
                </a:extLst>
              </a:tr>
              <a:tr h="868660">
                <a:tc>
                  <a:txBody>
                    <a:bodyPr/>
                    <a:lstStyle/>
                    <a:p>
                      <a:pPr latinLnBrk="1"/>
                      <a:r>
                        <a:rPr lang="en-US" altLang="ko-KR" sz="1050" dirty="0"/>
                        <a:t>Check USB Port</a:t>
                      </a:r>
                      <a:endParaRPr lang="ko-KR" altLang="en-US" sz="1050" dirty="0"/>
                    </a:p>
                  </a:txBody>
                  <a:tcPr anchor="ctr" anchorCtr="1"/>
                </a:tc>
                <a:tc>
                  <a:txBody>
                    <a:bodyPr/>
                    <a:lstStyle/>
                    <a:p>
                      <a:pPr algn="l" latinLnBrk="1"/>
                      <a:r>
                        <a:rPr lang="en-US" altLang="ko-KR" sz="1000" b="0" i="0" kern="1200" dirty="0">
                          <a:solidFill>
                            <a:schemeClr val="dk1"/>
                          </a:solidFill>
                          <a:effectLst/>
                          <a:latin typeface="+mn-lt"/>
                          <a:ea typeface="+mn-ea"/>
                          <a:cs typeface="+mn-cs"/>
                        </a:rPr>
                        <a:t>If the </a:t>
                      </a:r>
                      <a:r>
                        <a:rPr lang="en-US" altLang="ko-KR" sz="1000" b="0" i="0" kern="1200" dirty="0" err="1">
                          <a:solidFill>
                            <a:schemeClr val="dk1"/>
                          </a:solidFill>
                          <a:effectLst/>
                          <a:latin typeface="+mn-lt"/>
                          <a:ea typeface="+mn-ea"/>
                          <a:cs typeface="+mn-cs"/>
                        </a:rPr>
                        <a:t>Deamon</a:t>
                      </a:r>
                      <a:r>
                        <a:rPr lang="en-US" altLang="ko-KR" sz="1000" b="0" i="0" kern="1200" dirty="0">
                          <a:solidFill>
                            <a:schemeClr val="dk1"/>
                          </a:solidFill>
                          <a:effectLst/>
                          <a:latin typeface="+mn-lt"/>
                          <a:ea typeface="+mn-ea"/>
                          <a:cs typeface="+mn-cs"/>
                        </a:rPr>
                        <a:t> installation is complete, the LED is</a:t>
                      </a:r>
                      <a:r>
                        <a:rPr lang="en-US" altLang="ko-KR" sz="1000" b="0" i="0" kern="1200" baseline="0" dirty="0">
                          <a:solidFill>
                            <a:schemeClr val="dk1"/>
                          </a:solidFill>
                          <a:effectLst/>
                          <a:latin typeface="+mn-lt"/>
                          <a:ea typeface="+mn-ea"/>
                          <a:cs typeface="+mn-cs"/>
                        </a:rPr>
                        <a:t> blinked</a:t>
                      </a:r>
                      <a:r>
                        <a:rPr lang="en-US" altLang="ko-KR" sz="1000" b="0" i="0" kern="1200" dirty="0">
                          <a:solidFill>
                            <a:schemeClr val="dk1"/>
                          </a:solidFill>
                          <a:effectLst/>
                          <a:latin typeface="+mn-lt"/>
                          <a:ea typeface="+mn-ea"/>
                          <a:cs typeface="+mn-cs"/>
                        </a:rPr>
                        <a:t> and the status of the USB port should</a:t>
                      </a:r>
                      <a:r>
                        <a:rPr lang="en-US" altLang="ko-KR" sz="1000" b="0" i="0" kern="1200" baseline="0" dirty="0">
                          <a:solidFill>
                            <a:schemeClr val="dk1"/>
                          </a:solidFill>
                          <a:effectLst/>
                          <a:latin typeface="+mn-lt"/>
                          <a:ea typeface="+mn-ea"/>
                          <a:cs typeface="+mn-cs"/>
                        </a:rPr>
                        <a:t> be</a:t>
                      </a:r>
                      <a:r>
                        <a:rPr lang="en-US" altLang="ko-KR" sz="1000" b="0" i="0" kern="1200" dirty="0">
                          <a:solidFill>
                            <a:schemeClr val="dk1"/>
                          </a:solidFill>
                          <a:effectLst/>
                          <a:latin typeface="+mn-lt"/>
                          <a:ea typeface="+mn-ea"/>
                          <a:cs typeface="+mn-cs"/>
                        </a:rPr>
                        <a:t> checked periodically. If all USB ports are off, then proceed to the next step.</a:t>
                      </a:r>
                      <a:endParaRPr lang="ko-KR" altLang="en-US" sz="1000" dirty="0"/>
                    </a:p>
                  </a:txBody>
                  <a:tcPr anchor="ct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050" dirty="0"/>
                        <a:t>Provide how to check USB Port status</a:t>
                      </a:r>
                      <a:endParaRPr lang="ko-KR" altLang="en-US" sz="1050" dirty="0"/>
                    </a:p>
                  </a:txBody>
                  <a:tcPr anchor="ctr"/>
                </a:tc>
                <a:extLst>
                  <a:ext uri="{0D108BD9-81ED-4DB2-BD59-A6C34878D82A}">
                    <a16:rowId xmlns:a16="http://schemas.microsoft.com/office/drawing/2014/main" val="10002"/>
                  </a:ext>
                </a:extLst>
              </a:tr>
              <a:tr h="857220">
                <a:tc>
                  <a:txBody>
                    <a:bodyPr/>
                    <a:lstStyle/>
                    <a:p>
                      <a:pPr latinLnBrk="1"/>
                      <a:r>
                        <a:rPr lang="en-US" altLang="ko-KR" sz="1050" dirty="0"/>
                        <a:t>Check HDMI</a:t>
                      </a:r>
                      <a:r>
                        <a:rPr lang="en-US" altLang="ko-KR" sz="1050" baseline="0" dirty="0"/>
                        <a:t> Port</a:t>
                      </a:r>
                      <a:endParaRPr lang="ko-KR" altLang="en-US" sz="1050" dirty="0"/>
                    </a:p>
                  </a:txBody>
                  <a:tcPr anchor="ctr" anchorCtr="1"/>
                </a:tc>
                <a:tc>
                  <a:txBody>
                    <a:bodyPr/>
                    <a:lstStyle/>
                    <a:p>
                      <a:pPr marL="0" indent="0" algn="l" latinLnBrk="1">
                        <a:buFont typeface="Arial" panose="020B0604020202020204" pitchFamily="34" charset="0"/>
                        <a:buNone/>
                      </a:pPr>
                      <a:r>
                        <a:rPr lang="en-US" altLang="ko-KR" sz="1000" b="0" i="0" kern="1200" dirty="0">
                          <a:solidFill>
                            <a:schemeClr val="dk1"/>
                          </a:solidFill>
                          <a:effectLst/>
                          <a:latin typeface="+mn-lt"/>
                          <a:ea typeface="+mn-ea"/>
                          <a:cs typeface="+mn-cs"/>
                        </a:rPr>
                        <a:t>The daemon transmits</a:t>
                      </a:r>
                      <a:r>
                        <a:rPr lang="en-US" altLang="ko-KR" sz="1000" b="0" i="0" kern="1200" baseline="0" dirty="0">
                          <a:solidFill>
                            <a:schemeClr val="dk1"/>
                          </a:solidFill>
                          <a:effectLst/>
                          <a:latin typeface="+mn-lt"/>
                          <a:ea typeface="+mn-ea"/>
                          <a:cs typeface="+mn-cs"/>
                        </a:rPr>
                        <a:t> </a:t>
                      </a:r>
                      <a:r>
                        <a:rPr lang="en-US" altLang="ko-KR" sz="1000" b="0" i="0" kern="1200" dirty="0">
                          <a:solidFill>
                            <a:schemeClr val="dk1"/>
                          </a:solidFill>
                          <a:effectLst/>
                          <a:latin typeface="+mn-lt"/>
                          <a:ea typeface="+mn-ea"/>
                          <a:cs typeface="+mn-cs"/>
                        </a:rPr>
                        <a:t>the connection status to the ATT program when the HDMI is connected at a certain stage.</a:t>
                      </a:r>
                      <a:br>
                        <a:rPr lang="en-US" altLang="ko-KR" sz="1000" dirty="0"/>
                      </a:br>
                      <a:r>
                        <a:rPr lang="en-US" altLang="ko-KR" sz="1000" b="0" i="0" kern="1200" dirty="0">
                          <a:solidFill>
                            <a:schemeClr val="dk1"/>
                          </a:solidFill>
                          <a:effectLst/>
                          <a:latin typeface="+mn-lt"/>
                          <a:ea typeface="+mn-ea"/>
                          <a:cs typeface="+mn-cs"/>
                        </a:rPr>
                        <a:t>* Features to be added</a:t>
                      </a:r>
                      <a:endParaRPr lang="en-US" altLang="ko-KR" sz="1000" dirty="0"/>
                    </a:p>
                  </a:txBody>
                  <a:tcPr anchor="ctr"/>
                </a:tc>
                <a:tc>
                  <a:txBody>
                    <a:bodyPr/>
                    <a:lstStyle/>
                    <a:p>
                      <a:pPr latinLnBrk="1"/>
                      <a:r>
                        <a:rPr lang="en-US" altLang="ko-KR" sz="1050" dirty="0"/>
                        <a:t>Provide how to check HDMI</a:t>
                      </a:r>
                      <a:r>
                        <a:rPr lang="en-US" altLang="ko-KR" sz="1050" baseline="0" dirty="0"/>
                        <a:t> Port</a:t>
                      </a:r>
                      <a:endParaRPr lang="ko-KR" altLang="en-US" sz="1050" dirty="0"/>
                    </a:p>
                  </a:txBody>
                  <a:tcPr anchor="ctr"/>
                </a:tc>
                <a:extLst>
                  <a:ext uri="{0D108BD9-81ED-4DB2-BD59-A6C34878D82A}">
                    <a16:rowId xmlns:a16="http://schemas.microsoft.com/office/drawing/2014/main" val="10003"/>
                  </a:ext>
                </a:extLst>
              </a:tr>
              <a:tr h="538937">
                <a:tc>
                  <a:txBody>
                    <a:bodyPr/>
                    <a:lstStyle/>
                    <a:p>
                      <a:pPr latinLnBrk="1"/>
                      <a:endParaRPr lang="ko-KR" altLang="en-US" sz="1050" dirty="0"/>
                    </a:p>
                  </a:txBody>
                  <a:tcPr anchor="ctr" anchorCtr="1"/>
                </a:tc>
                <a:tc>
                  <a:txBody>
                    <a:bodyPr/>
                    <a:lstStyle/>
                    <a:p>
                      <a:pPr algn="l" latinLnBrk="1"/>
                      <a:endParaRPr lang="en-US" altLang="ko-KR" sz="1050" dirty="0"/>
                    </a:p>
                  </a:txBody>
                  <a:tcPr anchor="ctr"/>
                </a:tc>
                <a:tc>
                  <a:txBody>
                    <a:bodyPr/>
                    <a:lstStyle/>
                    <a:p>
                      <a:pPr latinLnBrk="1"/>
                      <a:endParaRPr lang="ko-KR" altLang="en-US" sz="1050" dirty="0"/>
                    </a:p>
                  </a:txBody>
                  <a:tcPr anchor="ctr"/>
                </a:tc>
                <a:extLst>
                  <a:ext uri="{0D108BD9-81ED-4DB2-BD59-A6C34878D82A}">
                    <a16:rowId xmlns:a16="http://schemas.microsoft.com/office/drawing/2014/main" val="10004"/>
                  </a:ext>
                </a:extLst>
              </a:tr>
            </a:tbl>
          </a:graphicData>
        </a:graphic>
      </p:graphicFrame>
      <p:sp>
        <p:nvSpPr>
          <p:cNvPr id="1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31</a:t>
            </a:fld>
            <a:endParaRPr lang="ko-KR" altLang="en-US" dirty="0"/>
          </a:p>
        </p:txBody>
      </p:sp>
      <p:grpSp>
        <p:nvGrpSpPr>
          <p:cNvPr id="13" name="그룹 12"/>
          <p:cNvGrpSpPr/>
          <p:nvPr/>
        </p:nvGrpSpPr>
        <p:grpSpPr>
          <a:xfrm>
            <a:off x="4653136" y="35496"/>
            <a:ext cx="2160240"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4. </a:t>
              </a:r>
              <a:r>
                <a:rPr lang="en-US" altLang="ko-KR" sz="1000" dirty="0" err="1">
                  <a:latin typeface="HY견고딕" pitchFamily="18" charset="-127"/>
                  <a:ea typeface="HY견고딕" pitchFamily="18" charset="-127"/>
                </a:rPr>
                <a:t>Additonal</a:t>
              </a:r>
              <a:r>
                <a:rPr lang="en-US" altLang="ko-KR" sz="1000" dirty="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sp>
        <p:nvSpPr>
          <p:cNvPr id="17" name="모서리가 둥근 직사각형 16"/>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4.2 </a:t>
            </a:r>
            <a:r>
              <a:rPr lang="en-US" altLang="ko-KR" sz="1000" dirty="0"/>
              <a:t>Middleware support for daemon</a:t>
            </a:r>
            <a:r>
              <a:rPr kumimoji="0" lang="en-US" altLang="ko-KR" sz="1000" b="1" dirty="0"/>
              <a:t>(2/2)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p:cNvGrpSpPr/>
          <p:nvPr/>
        </p:nvGrpSpPr>
        <p:grpSpPr>
          <a:xfrm>
            <a:off x="0" y="0"/>
            <a:ext cx="6858000" cy="512763"/>
            <a:chOff x="0" y="0"/>
            <a:chExt cx="6858000" cy="512763"/>
          </a:xfrm>
        </p:grpSpPr>
        <p:sp>
          <p:nvSpPr>
            <p:cNvPr id="4" name="직사각형 3"/>
            <p:cNvSpPr/>
            <p:nvPr/>
          </p:nvSpPr>
          <p:spPr>
            <a:xfrm>
              <a:off x="0" y="0"/>
              <a:ext cx="6858000" cy="500063"/>
            </a:xfrm>
            <a:prstGeom prst="rect">
              <a:avLst/>
            </a:prstGeom>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p>
          </p:txBody>
        </p:sp>
        <p:pic>
          <p:nvPicPr>
            <p:cNvPr id="5" name="Picture 3"/>
            <p:cNvPicPr>
              <a:picLocks noChangeAspect="1" noChangeArrowheads="1"/>
            </p:cNvPicPr>
            <p:nvPr/>
          </p:nvPicPr>
          <p:blipFill>
            <a:blip r:embed="rId2" cstate="print"/>
            <a:srcRect/>
            <a:stretch>
              <a:fillRect/>
            </a:stretch>
          </p:blipFill>
          <p:spPr bwMode="auto">
            <a:xfrm>
              <a:off x="0" y="0"/>
              <a:ext cx="1358900" cy="512763"/>
            </a:xfrm>
            <a:prstGeom prst="rect">
              <a:avLst/>
            </a:prstGeom>
            <a:ln>
              <a:noFill/>
            </a:ln>
            <a:effectLst>
              <a:softEdge rad="63500"/>
            </a:effectLst>
          </p:spPr>
        </p:pic>
      </p:grpSp>
      <p:sp>
        <p:nvSpPr>
          <p:cNvPr id="6" name="AutoShape 9"/>
          <p:cNvSpPr>
            <a:spLocks noChangeArrowheads="1"/>
          </p:cNvSpPr>
          <p:nvPr/>
        </p:nvSpPr>
        <p:spPr bwMode="auto">
          <a:xfrm>
            <a:off x="214313" y="971600"/>
            <a:ext cx="6429375" cy="7992888"/>
          </a:xfrm>
          <a:prstGeom prst="roundRect">
            <a:avLst>
              <a:gd name="adj" fmla="val 3815"/>
            </a:avLst>
          </a:prstGeom>
          <a:noFill/>
          <a:ln>
            <a:headEnd/>
            <a:tailEnd/>
          </a:ln>
        </p:spPr>
        <p:style>
          <a:lnRef idx="2">
            <a:schemeClr val="accent5"/>
          </a:lnRef>
          <a:fillRef idx="1">
            <a:schemeClr val="lt1"/>
          </a:fillRef>
          <a:effectRef idx="0">
            <a:schemeClr val="accent5"/>
          </a:effectRef>
          <a:fontRef idx="minor">
            <a:schemeClr val="dk1"/>
          </a:fontRef>
        </p:style>
        <p:txBody>
          <a:bodyPr wrap="none" anchor="ctr"/>
          <a:lstStyle/>
          <a:p>
            <a:pPr fontAlgn="auto">
              <a:spcBef>
                <a:spcPts val="0"/>
              </a:spcBef>
              <a:spcAft>
                <a:spcPts val="0"/>
              </a:spcAft>
              <a:defRPr/>
            </a:pPr>
            <a:endParaRPr kumimoji="0" lang="ko-KR" altLang="en-US"/>
          </a:p>
        </p:txBody>
      </p:sp>
      <p:cxnSp>
        <p:nvCxnSpPr>
          <p:cNvPr id="7" name="직선 연결선 6"/>
          <p:cNvCxnSpPr/>
          <p:nvPr/>
        </p:nvCxnSpPr>
        <p:spPr>
          <a:xfrm>
            <a:off x="214313" y="856654"/>
            <a:ext cx="6429375" cy="1588"/>
          </a:xfrm>
          <a:prstGeom prst="line">
            <a:avLst/>
          </a:prstGeom>
        </p:spPr>
        <p:style>
          <a:lnRef idx="2">
            <a:schemeClr val="accent6"/>
          </a:lnRef>
          <a:fillRef idx="0">
            <a:schemeClr val="accent6"/>
          </a:fillRef>
          <a:effectRef idx="1">
            <a:schemeClr val="accent6"/>
          </a:effectRef>
          <a:fontRef idx="minor">
            <a:schemeClr val="tx1"/>
          </a:fontRef>
        </p:style>
      </p:cxnSp>
      <p:graphicFrame>
        <p:nvGraphicFramePr>
          <p:cNvPr id="12" name="표 11"/>
          <p:cNvGraphicFramePr>
            <a:graphicFrameLocks noGrp="1"/>
          </p:cNvGraphicFramePr>
          <p:nvPr>
            <p:extLst>
              <p:ext uri="{D42A27DB-BD31-4B8C-83A1-F6EECF244321}">
                <p14:modId xmlns:p14="http://schemas.microsoft.com/office/powerpoint/2010/main" val="3505404465"/>
              </p:ext>
            </p:extLst>
          </p:nvPr>
        </p:nvGraphicFramePr>
        <p:xfrm>
          <a:off x="377280" y="1043608"/>
          <a:ext cx="6076056" cy="2970272"/>
        </p:xfrm>
        <a:graphic>
          <a:graphicData uri="http://schemas.openxmlformats.org/drawingml/2006/table">
            <a:tbl>
              <a:tblPr firstRow="1" bandRow="1">
                <a:tableStyleId>{5C22544A-7EE6-4342-B048-85BDC9FD1C3A}</a:tableStyleId>
              </a:tblPr>
              <a:tblGrid>
                <a:gridCol w="1282722">
                  <a:extLst>
                    <a:ext uri="{9D8B030D-6E8A-4147-A177-3AD203B41FA5}">
                      <a16:colId xmlns:a16="http://schemas.microsoft.com/office/drawing/2014/main" val="20000"/>
                    </a:ext>
                  </a:extLst>
                </a:gridCol>
                <a:gridCol w="4793334">
                  <a:extLst>
                    <a:ext uri="{9D8B030D-6E8A-4147-A177-3AD203B41FA5}">
                      <a16:colId xmlns:a16="http://schemas.microsoft.com/office/drawing/2014/main" val="20001"/>
                    </a:ext>
                  </a:extLst>
                </a:gridCol>
              </a:tblGrid>
              <a:tr h="288032">
                <a:tc>
                  <a:txBody>
                    <a:bodyPr/>
                    <a:lstStyle/>
                    <a:p>
                      <a:pPr latinLnBrk="1"/>
                      <a:r>
                        <a:rPr lang="en-US" altLang="ko-KR" sz="1050" dirty="0"/>
                        <a:t>Item</a:t>
                      </a:r>
                      <a:endParaRPr lang="ko-KR" altLang="en-US" sz="1050" dirty="0"/>
                    </a:p>
                  </a:txBody>
                  <a:tcPr anchor="ctr" anchorCtr="1"/>
                </a:tc>
                <a:tc>
                  <a:txBody>
                    <a:bodyPr/>
                    <a:lstStyle/>
                    <a:p>
                      <a:pPr latinLnBrk="1"/>
                      <a:r>
                        <a:rPr lang="en-US" altLang="ko-KR" sz="1050" dirty="0"/>
                        <a:t>Description</a:t>
                      </a:r>
                      <a:endParaRPr lang="ko-KR" altLang="en-US" sz="1050" dirty="0"/>
                    </a:p>
                  </a:txBody>
                  <a:tcPr anchor="ctr" anchorCtr="1"/>
                </a:tc>
                <a:extLst>
                  <a:ext uri="{0D108BD9-81ED-4DB2-BD59-A6C34878D82A}">
                    <a16:rowId xmlns:a16="http://schemas.microsoft.com/office/drawing/2014/main" val="10000"/>
                  </a:ext>
                </a:extLst>
              </a:tr>
              <a:tr h="538937">
                <a:tc>
                  <a:txBody>
                    <a:bodyPr/>
                    <a:lstStyle/>
                    <a:p>
                      <a:pPr latinLnBrk="1"/>
                      <a:r>
                        <a:rPr lang="en-US" altLang="ko-KR" sz="1050" dirty="0"/>
                        <a:t>Install </a:t>
                      </a:r>
                      <a:r>
                        <a:rPr lang="en-US" altLang="ko-KR" sz="1050" dirty="0" err="1"/>
                        <a:t>Deamon</a:t>
                      </a:r>
                      <a:endParaRPr lang="ko-KR" altLang="en-US" sz="1050" dirty="0"/>
                    </a:p>
                  </a:txBody>
                  <a:tcPr anchor="ctr" anchorCtr="1"/>
                </a:tc>
                <a:tc>
                  <a:txBody>
                    <a:bodyPr/>
                    <a:lstStyle/>
                    <a:p>
                      <a:pPr algn="l" latinLnBrk="1"/>
                      <a:r>
                        <a:rPr lang="en-US" altLang="ko-KR" sz="1000" dirty="0"/>
                        <a:t># Start when STB Power is off.</a:t>
                      </a:r>
                    </a:p>
                    <a:p>
                      <a:pPr marL="228600" indent="-228600" algn="l" latinLnBrk="1">
                        <a:buAutoNum type="arabicPeriod"/>
                      </a:pPr>
                      <a:r>
                        <a:rPr lang="en-US" altLang="ko-KR" sz="1000" dirty="0"/>
                        <a:t>Connect USB to STB.</a:t>
                      </a:r>
                    </a:p>
                    <a:p>
                      <a:pPr marL="228600" indent="-228600" algn="l" latinLnBrk="1">
                        <a:buAutoNum type="arabicPeriod"/>
                      </a:pPr>
                      <a:r>
                        <a:rPr lang="en-US" altLang="ko-KR" sz="1000" dirty="0"/>
                        <a:t>Turn on STB</a:t>
                      </a:r>
                    </a:p>
                    <a:p>
                      <a:pPr marL="228600" indent="-228600" algn="l" latinLnBrk="1">
                        <a:buAutoNum type="arabicPeriod"/>
                      </a:pPr>
                      <a:r>
                        <a:rPr lang="en-US" altLang="ko-KR" sz="1000" dirty="0" err="1"/>
                        <a:t>Deamon</a:t>
                      </a:r>
                      <a:r>
                        <a:rPr lang="en-US" altLang="ko-KR" sz="1000" dirty="0"/>
                        <a:t> is installed when USB has </a:t>
                      </a:r>
                      <a:r>
                        <a:rPr lang="en-US" altLang="ko-KR" sz="1000" dirty="0" err="1"/>
                        <a:t>deamon</a:t>
                      </a:r>
                      <a:r>
                        <a:rPr lang="en-US" altLang="ko-KR" sz="1000" dirty="0"/>
                        <a:t> file during the boot</a:t>
                      </a:r>
                    </a:p>
                    <a:p>
                      <a:pPr marL="228600" indent="-228600" algn="l" latinLnBrk="1">
                        <a:buAutoNum type="arabicPeriod"/>
                      </a:pPr>
                      <a:r>
                        <a:rPr lang="en-US" altLang="ko-KR" sz="1000" dirty="0"/>
                        <a:t>During the </a:t>
                      </a:r>
                      <a:r>
                        <a:rPr lang="en-US" altLang="ko-KR" sz="1000" dirty="0" err="1"/>
                        <a:t>Deamon</a:t>
                      </a:r>
                      <a:r>
                        <a:rPr lang="en-US" altLang="ko-KR" sz="1000" dirty="0"/>
                        <a:t> run, authentication should be revoked not to update SW.</a:t>
                      </a:r>
                    </a:p>
                    <a:p>
                      <a:pPr marL="228600" indent="-228600" algn="l" latinLnBrk="1">
                        <a:buAutoNum type="arabicPeriod"/>
                      </a:pPr>
                      <a:r>
                        <a:rPr lang="en-US" altLang="ko-KR" sz="1000" dirty="0"/>
                        <a:t>After</a:t>
                      </a:r>
                      <a:r>
                        <a:rPr lang="ko-KR" altLang="en-US" sz="1000" dirty="0"/>
                        <a:t> </a:t>
                      </a:r>
                      <a:r>
                        <a:rPr lang="en-US" altLang="ko-KR" sz="1000" dirty="0"/>
                        <a:t>install Daemon, LED should be blink every 0.5s.</a:t>
                      </a:r>
                      <a:br>
                        <a:rPr lang="en-US" altLang="ko-KR" sz="1000" dirty="0"/>
                      </a:br>
                      <a:r>
                        <a:rPr lang="en-US" altLang="ko-KR" sz="1000" dirty="0"/>
                        <a:t>User can pulls out the USB from the STB when LED blink.</a:t>
                      </a:r>
                      <a:br>
                        <a:rPr lang="en-US" altLang="ko-KR" sz="1000" dirty="0"/>
                      </a:br>
                      <a:r>
                        <a:rPr lang="en-US" altLang="ko-KR" sz="1000" dirty="0"/>
                        <a:t>Before user pulls out the USB, STB show authentication screen.)</a:t>
                      </a:r>
                    </a:p>
                    <a:p>
                      <a:pPr marL="228600" indent="-228600" algn="l" latinLnBrk="1">
                        <a:buAutoNum type="arabicPeriod"/>
                      </a:pPr>
                      <a:r>
                        <a:rPr lang="en-US" altLang="ko-KR" sz="1000" dirty="0"/>
                        <a:t>Daemon inputs basic settings and reboot after user pulls out USB from STB. When </a:t>
                      </a:r>
                      <a:r>
                        <a:rPr lang="en-US" altLang="ko-KR" sz="1000" dirty="0" err="1"/>
                        <a:t>Deamon</a:t>
                      </a:r>
                      <a:r>
                        <a:rPr lang="en-US" altLang="ko-KR" sz="1000" dirty="0"/>
                        <a:t> input authentication code, screen show “*” instead of real number.</a:t>
                      </a:r>
                    </a:p>
                    <a:p>
                      <a:pPr marL="228600" indent="-228600" algn="l" latinLnBrk="1">
                        <a:buAutoNum type="arabicPeriod"/>
                      </a:pPr>
                      <a:r>
                        <a:rPr lang="en-US" altLang="ko-KR" sz="1000" dirty="0"/>
                        <a:t>STB </a:t>
                      </a:r>
                      <a:r>
                        <a:rPr lang="en-US" altLang="ko-KR" sz="1000" dirty="0" err="1"/>
                        <a:t>Deamon</a:t>
                      </a:r>
                      <a:r>
                        <a:rPr lang="en-US" altLang="ko-KR" sz="1000" dirty="0"/>
                        <a:t> should wait to connect with ATT program after sending Step information(include IP and MAC </a:t>
                      </a:r>
                      <a:r>
                        <a:rPr lang="en-US" altLang="ko-KR" sz="1000" dirty="0" err="1"/>
                        <a:t>etc</a:t>
                      </a:r>
                      <a:r>
                        <a:rPr lang="en-US" altLang="ko-KR" sz="1000" dirty="0"/>
                        <a:t>) to ATT Server.</a:t>
                      </a:r>
                    </a:p>
                    <a:p>
                      <a:pPr marL="228600" indent="-228600" algn="l" latinLnBrk="1">
                        <a:buAutoNum type="arabicPeriod"/>
                      </a:pPr>
                      <a:r>
                        <a:rPr lang="en-US" altLang="ko-KR" sz="1000" dirty="0"/>
                        <a:t>ATT program connect STB </a:t>
                      </a:r>
                      <a:r>
                        <a:rPr lang="en-US" altLang="ko-KR" sz="1000" dirty="0" err="1"/>
                        <a:t>Deamon</a:t>
                      </a:r>
                      <a:r>
                        <a:rPr lang="en-US" altLang="ko-KR" sz="1000" dirty="0"/>
                        <a:t> and start to send command.</a:t>
                      </a:r>
                    </a:p>
                    <a:p>
                      <a:pPr marL="228600" indent="-228600" algn="l" latinLnBrk="1">
                        <a:buAutoNum type="arabicPeriod"/>
                      </a:pPr>
                      <a:endParaRPr lang="en-US" altLang="ko-KR" sz="1000" dirty="0"/>
                    </a:p>
                    <a:p>
                      <a:pPr algn="l" latinLnBrk="1"/>
                      <a:endParaRPr lang="ko-KR" altLang="en-US" sz="1000" dirty="0"/>
                    </a:p>
                  </a:txBody>
                  <a:tcPr anchor="ctr"/>
                </a:tc>
                <a:extLst>
                  <a:ext uri="{0D108BD9-81ED-4DB2-BD59-A6C34878D82A}">
                    <a16:rowId xmlns:a16="http://schemas.microsoft.com/office/drawing/2014/main" val="10001"/>
                  </a:ext>
                </a:extLst>
              </a:tr>
            </a:tbl>
          </a:graphicData>
        </a:graphic>
      </p:graphicFrame>
      <p:sp>
        <p:nvSpPr>
          <p:cNvPr id="14" name="슬라이드 번호 개체 틀 33"/>
          <p:cNvSpPr>
            <a:spLocks noGrp="1"/>
          </p:cNvSpPr>
          <p:nvPr>
            <p:ph type="sldNum" sz="quarter" idx="12"/>
          </p:nvPr>
        </p:nvSpPr>
        <p:spPr>
          <a:xfrm>
            <a:off x="5213176" y="8693679"/>
            <a:ext cx="1600200" cy="486833"/>
          </a:xfrm>
        </p:spPr>
        <p:txBody>
          <a:bodyPr/>
          <a:lstStyle/>
          <a:p>
            <a:fld id="{4AFB1CAC-E0B2-4E67-BA47-1772C30776A2}" type="slidenum">
              <a:rPr lang="ko-KR" altLang="en-US" smtClean="0"/>
              <a:pPr/>
              <a:t>32</a:t>
            </a:fld>
            <a:endParaRPr lang="ko-KR" altLang="en-US" dirty="0"/>
          </a:p>
        </p:txBody>
      </p:sp>
      <p:grpSp>
        <p:nvGrpSpPr>
          <p:cNvPr id="13" name="그룹 12"/>
          <p:cNvGrpSpPr/>
          <p:nvPr/>
        </p:nvGrpSpPr>
        <p:grpSpPr>
          <a:xfrm>
            <a:off x="4653136" y="35496"/>
            <a:ext cx="2160240" cy="432048"/>
            <a:chOff x="214313" y="714375"/>
            <a:chExt cx="6429375" cy="714375"/>
          </a:xfrm>
        </p:grpSpPr>
        <p:sp>
          <p:nvSpPr>
            <p:cNvPr id="15" name="모서리가 둥근 직사각형 14"/>
            <p:cNvSpPr/>
            <p:nvPr/>
          </p:nvSpPr>
          <p:spPr bwMode="auto">
            <a:xfrm>
              <a:off x="214313" y="714375"/>
              <a:ext cx="6429375" cy="714375"/>
            </a:xfrm>
            <a:prstGeom prst="roundRect">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kumimoji="0" lang="ko-KR" altLang="en-US" sz="1000"/>
            </a:p>
          </p:txBody>
        </p:sp>
        <p:sp>
          <p:nvSpPr>
            <p:cNvPr id="16" name="모서리가 둥근 직사각형 15"/>
            <p:cNvSpPr/>
            <p:nvPr/>
          </p:nvSpPr>
          <p:spPr bwMode="auto">
            <a:xfrm>
              <a:off x="357188" y="785813"/>
              <a:ext cx="6143625" cy="581025"/>
            </a:xfrm>
            <a:prstGeom prst="roundRect">
              <a:avLst/>
            </a:prstGeom>
            <a:ln>
              <a:solidFill>
                <a:schemeClr val="accent6">
                  <a:lumMod val="75000"/>
                </a:schemeClr>
              </a:solidFill>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r>
                <a:rPr kumimoji="0" lang="en-US" altLang="ko-KR" sz="1000" dirty="0">
                  <a:latin typeface="HY견고딕" pitchFamily="18" charset="-127"/>
                  <a:ea typeface="HY견고딕" pitchFamily="18" charset="-127"/>
                </a:rPr>
                <a:t>4. </a:t>
              </a:r>
              <a:r>
                <a:rPr lang="en-US" altLang="ko-KR" sz="1000" dirty="0" err="1">
                  <a:latin typeface="HY견고딕" pitchFamily="18" charset="-127"/>
                  <a:ea typeface="HY견고딕" pitchFamily="18" charset="-127"/>
                </a:rPr>
                <a:t>Additonal</a:t>
              </a:r>
              <a:r>
                <a:rPr lang="en-US" altLang="ko-KR" sz="1000" dirty="0">
                  <a:latin typeface="HY견고딕" pitchFamily="18" charset="-127"/>
                  <a:ea typeface="HY견고딕" pitchFamily="18" charset="-127"/>
                </a:rPr>
                <a:t> Information</a:t>
              </a:r>
              <a:endParaRPr kumimoji="0" lang="ko-KR" altLang="en-US" sz="1000" dirty="0">
                <a:latin typeface="HY견고딕" pitchFamily="18" charset="-127"/>
                <a:ea typeface="HY견고딕" pitchFamily="18" charset="-127"/>
              </a:endParaRPr>
            </a:p>
          </p:txBody>
        </p:sp>
      </p:grpSp>
      <p:sp>
        <p:nvSpPr>
          <p:cNvPr id="17" name="모서리가 둥근 직사각형 16"/>
          <p:cNvSpPr/>
          <p:nvPr/>
        </p:nvSpPr>
        <p:spPr>
          <a:xfrm>
            <a:off x="214313" y="611560"/>
            <a:ext cx="2782639" cy="285750"/>
          </a:xfrm>
          <a:prstGeom prst="roundRect">
            <a:avLst/>
          </a:prstGeom>
        </p:spPr>
        <p:style>
          <a:lnRef idx="1">
            <a:schemeClr val="accent6"/>
          </a:lnRef>
          <a:fillRef idx="3">
            <a:schemeClr val="accent6"/>
          </a:fillRef>
          <a:effectRef idx="2">
            <a:schemeClr val="accent6"/>
          </a:effectRef>
          <a:fontRef idx="minor">
            <a:schemeClr val="lt1"/>
          </a:fontRef>
        </p:style>
        <p:txBody>
          <a:bodyPr anchor="ctr"/>
          <a:lstStyle/>
          <a:p>
            <a:pPr fontAlgn="auto">
              <a:spcBef>
                <a:spcPts val="0"/>
              </a:spcBef>
              <a:spcAft>
                <a:spcPts val="0"/>
              </a:spcAft>
              <a:defRPr/>
            </a:pPr>
            <a:r>
              <a:rPr kumimoji="0" lang="en-US" altLang="ko-KR" sz="1000" b="1" dirty="0"/>
              <a:t>4.3 Major issues</a:t>
            </a:r>
          </a:p>
        </p:txBody>
      </p:sp>
    </p:spTree>
    <p:extLst>
      <p:ext uri="{BB962C8B-B14F-4D97-AF65-F5344CB8AC3E}">
        <p14:creationId xmlns:p14="http://schemas.microsoft.com/office/powerpoint/2010/main" val="1059424729"/>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6958</TotalTime>
  <Words>5099</Words>
  <Application>Microsoft Office PowerPoint</Application>
  <PresentationFormat>화면 슬라이드 쇼(4:3)</PresentationFormat>
  <Paragraphs>1040</Paragraphs>
  <Slides>32</Slides>
  <Notes>4</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32</vt:i4>
      </vt:variant>
    </vt:vector>
  </HeadingPairs>
  <TitlesOfParts>
    <vt:vector size="38" baseType="lpstr">
      <vt:lpstr>HY견고딕</vt:lpstr>
      <vt:lpstr>HY중고딕</vt:lpstr>
      <vt:lpstr>맑은 고딕</vt:lpstr>
      <vt:lpstr>휴먼둥근헤드라인</vt:lpstr>
      <vt:lpstr>Arial</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HMS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DIOK</dc:creator>
  <cp:lastModifiedBy>Yoon SuhYoung</cp:lastModifiedBy>
  <cp:revision>393</cp:revision>
  <dcterms:created xsi:type="dcterms:W3CDTF">2012-04-24T08:32:51Z</dcterms:created>
  <dcterms:modified xsi:type="dcterms:W3CDTF">2019-09-19T12:01:33Z</dcterms:modified>
</cp:coreProperties>
</file>